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269" r:id="rId3"/>
    <p:sldId id="257" r:id="rId4"/>
    <p:sldId id="276" r:id="rId5"/>
    <p:sldId id="275" r:id="rId6"/>
    <p:sldId id="277" r:id="rId7"/>
    <p:sldId id="261" r:id="rId8"/>
    <p:sldId id="278" r:id="rId9"/>
    <p:sldId id="272" r:id="rId10"/>
  </p:sldIdLst>
  <p:sldSz cx="7556500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 NOTE" id="{9886B678-CCAF-4598-8054-C5517E1618E1}">
          <p14:sldIdLst>
            <p14:sldId id="269"/>
            <p14:sldId id="257"/>
            <p14:sldId id="276"/>
            <p14:sldId id="275"/>
            <p14:sldId id="277"/>
            <p14:sldId id="261"/>
            <p14:sldId id="27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, Gwendoline" initials="LG" lastIdx="2" clrIdx="0">
    <p:extLst>
      <p:ext uri="{19B8F6BF-5375-455C-9EA6-DF929625EA0E}">
        <p15:presenceInfo xmlns:p15="http://schemas.microsoft.com/office/powerpoint/2012/main" userId="S-1-5-21-507921405-813497703-1202660629-363008" providerId="AD"/>
      </p:ext>
    </p:extLst>
  </p:cmAuthor>
  <p:cmAuthor id="2" name="Veauvy, Benoit" initials="VB" lastIdx="11" clrIdx="1">
    <p:extLst>
      <p:ext uri="{19B8F6BF-5375-455C-9EA6-DF929625EA0E}">
        <p15:presenceInfo xmlns:p15="http://schemas.microsoft.com/office/powerpoint/2012/main" userId="S-1-5-21-507921405-813497703-1202660629-369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CBCBFF"/>
    <a:srgbClr val="9797FF"/>
    <a:srgbClr val="E7E7FF"/>
    <a:srgbClr val="004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7120" autoAdjust="0"/>
  </p:normalViewPr>
  <p:slideViewPr>
    <p:cSldViewPr>
      <p:cViewPr varScale="1">
        <p:scale>
          <a:sx n="47" d="100"/>
          <a:sy n="47" d="100"/>
        </p:scale>
        <p:origin x="2304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8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D967-8782-4F08-A381-D5FC18BF8D3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F32CB-9480-44E3-A12E-6EEE4F6BD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27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D470-C60C-4697-AECD-41B71DCDF731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427B4-ADD4-453D-96F4-77DE120E2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2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4 ba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28552" y="10439872"/>
            <a:ext cx="103504" cy="143509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2255A6"/>
                </a:solidFill>
                <a:latin typeface="Soleto"/>
                <a:cs typeface="Soleto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3050" y="1003300"/>
            <a:ext cx="3124200" cy="2209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612900"/>
            <a:ext cx="2819400" cy="1295400"/>
          </a:xfrm>
          <a:prstGeom prst="rect">
            <a:avLst/>
          </a:prstGeom>
        </p:spPr>
        <p:txBody>
          <a:bodyPr/>
          <a:lstStyle>
            <a:lvl1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+mj-lt"/>
                <a:ea typeface="+mn-ea"/>
                <a:cs typeface="Soleto-Thin"/>
              </a:defRPr>
            </a:lvl1pPr>
            <a:lvl2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2pPr>
            <a:lvl3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3pPr>
            <a:lvl4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4pPr>
            <a:lvl5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GB" sz="2400" kern="1200" spc="-30" dirty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508500"/>
            <a:ext cx="28194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[Simple introduction]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6261100"/>
            <a:ext cx="2819400" cy="37338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[more detail]</a:t>
            </a:r>
            <a:br>
              <a:rPr lang="en-GB" dirty="0"/>
            </a:br>
            <a:r>
              <a:rPr lang="en-GB" dirty="0"/>
              <a:t>Please do not use any more text than you can comfortably fit in this space, font Arial, size 12.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2056" y="6261100"/>
            <a:ext cx="3222625" cy="1905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[insert visual content] - Should be another image, or a graph, table, etc.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78250" y="8318500"/>
            <a:ext cx="3352800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930650" y="8470900"/>
            <a:ext cx="3124200" cy="13716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[Call to action in here]</a:t>
            </a:r>
            <a:br>
              <a:rPr lang="en-US" dirty="0"/>
            </a:br>
            <a:r>
              <a:rPr lang="en-US" dirty="0"/>
              <a:t>Visit website, call number, etc.</a:t>
            </a:r>
            <a:endParaRPr lang="en-GB" dirty="0"/>
          </a:p>
        </p:txBody>
      </p:sp>
      <p:sp>
        <p:nvSpPr>
          <p:cNvPr id="17" name="object 19"/>
          <p:cNvSpPr/>
          <p:nvPr userDrawn="1"/>
        </p:nvSpPr>
        <p:spPr>
          <a:xfrm>
            <a:off x="3944393" y="46609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18" name="object 19"/>
          <p:cNvSpPr/>
          <p:nvPr userDrawn="1"/>
        </p:nvSpPr>
        <p:spPr>
          <a:xfrm>
            <a:off x="4741655" y="46609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 userDrawn="1"/>
        </p:nvSpPr>
        <p:spPr>
          <a:xfrm>
            <a:off x="5538917" y="46609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20" name="object 19"/>
          <p:cNvSpPr/>
          <p:nvPr userDrawn="1"/>
        </p:nvSpPr>
        <p:spPr>
          <a:xfrm>
            <a:off x="6336178" y="4660900"/>
            <a:ext cx="648335" cy="648335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44393" y="4660901"/>
            <a:ext cx="648245" cy="648334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741863" y="4660900"/>
            <a:ext cx="648127" cy="647700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5538788" y="4660900"/>
            <a:ext cx="648464" cy="647700"/>
          </a:xfrm>
          <a:prstGeom prst="rect">
            <a:avLst/>
          </a:prstGeom>
        </p:spPr>
        <p:txBody>
          <a:bodyPr anchor="ctr"/>
          <a:lstStyle>
            <a:lvl1pPr algn="ctr">
              <a:defRPr lang="en-GB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335713" y="4660900"/>
            <a:ext cx="649287" cy="647700"/>
          </a:xfrm>
          <a:prstGeom prst="rect">
            <a:avLst/>
          </a:prstGeom>
        </p:spPr>
        <p:txBody>
          <a:bodyPr anchor="ctr"/>
          <a:lstStyle>
            <a:lvl1pPr algn="ctr">
              <a:defRPr lang="en-GB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943350" y="5422900"/>
            <a:ext cx="649288" cy="3810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dirty="0"/>
              <a:t>[data]</a:t>
            </a:r>
          </a:p>
          <a:p>
            <a:pPr lvl="0"/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4738584" y="5428714"/>
            <a:ext cx="647908" cy="375186"/>
          </a:xfrm>
          <a:prstGeom prst="rect">
            <a:avLst/>
          </a:prstGeom>
        </p:spPr>
        <p:txBody>
          <a:bodyPr/>
          <a:lstStyle>
            <a:lvl1pPr algn="ctr">
              <a:defRPr lang="en-US" sz="1100" dirty="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5538788" y="5422900"/>
            <a:ext cx="648464" cy="381000"/>
          </a:xfrm>
          <a:prstGeom prst="rect">
            <a:avLst/>
          </a:prstGeom>
        </p:spPr>
        <p:txBody>
          <a:bodyPr/>
          <a:lstStyle>
            <a:lvl1pPr algn="ctr">
              <a:defRPr lang="en-US" sz="110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339548" y="5422900"/>
            <a:ext cx="644965" cy="381000"/>
          </a:xfrm>
          <a:prstGeom prst="rect">
            <a:avLst/>
          </a:prstGeom>
        </p:spPr>
        <p:txBody>
          <a:bodyPr/>
          <a:lstStyle>
            <a:lvl1pPr algn="ctr">
              <a:defRPr lang="en-US" sz="110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  <p:sp>
        <p:nvSpPr>
          <p:cNvPr id="36" name="Rectangle 2"/>
          <p:cNvSpPr/>
          <p:nvPr userDrawn="1"/>
        </p:nvSpPr>
        <p:spPr>
          <a:xfrm>
            <a:off x="513668" y="462019"/>
            <a:ext cx="6636775" cy="2600224"/>
          </a:xfrm>
          <a:custGeom>
            <a:avLst/>
            <a:gdLst>
              <a:gd name="connsiteX0" fmla="*/ 0 w 6636775"/>
              <a:gd name="connsiteY0" fmla="*/ 0 h 2600224"/>
              <a:gd name="connsiteX1" fmla="*/ 6636775 w 6636775"/>
              <a:gd name="connsiteY1" fmla="*/ 0 h 2600224"/>
              <a:gd name="connsiteX2" fmla="*/ 6636775 w 6636775"/>
              <a:gd name="connsiteY2" fmla="*/ 2600224 h 2600224"/>
              <a:gd name="connsiteX3" fmla="*/ 0 w 6636775"/>
              <a:gd name="connsiteY3" fmla="*/ 2600224 h 2600224"/>
              <a:gd name="connsiteX4" fmla="*/ 0 w 6636775"/>
              <a:gd name="connsiteY4" fmla="*/ 0 h 2600224"/>
              <a:gd name="connsiteX0" fmla="*/ 0 w 6636775"/>
              <a:gd name="connsiteY0" fmla="*/ 0 h 2600224"/>
              <a:gd name="connsiteX1" fmla="*/ 6636775 w 6636775"/>
              <a:gd name="connsiteY1" fmla="*/ 656304 h 2600224"/>
              <a:gd name="connsiteX2" fmla="*/ 6636775 w 6636775"/>
              <a:gd name="connsiteY2" fmla="*/ 2600224 h 2600224"/>
              <a:gd name="connsiteX3" fmla="*/ 0 w 6636775"/>
              <a:gd name="connsiteY3" fmla="*/ 2600224 h 2600224"/>
              <a:gd name="connsiteX4" fmla="*/ 0 w 6636775"/>
              <a:gd name="connsiteY4" fmla="*/ 0 h 2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75" h="2600224">
                <a:moveTo>
                  <a:pt x="0" y="0"/>
                </a:moveTo>
                <a:lnTo>
                  <a:pt x="6636775" y="656304"/>
                </a:lnTo>
                <a:lnTo>
                  <a:pt x="6636775" y="2600224"/>
                </a:lnTo>
                <a:lnTo>
                  <a:pt x="0" y="2600224"/>
                </a:lnTo>
                <a:lnTo>
                  <a:pt x="0" y="0"/>
                </a:lnTo>
                <a:close/>
              </a:path>
            </a:pathLst>
          </a:custGeom>
          <a:noFill/>
          <a:ln w="5397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16650" y="393700"/>
            <a:ext cx="990600" cy="533400"/>
          </a:xfrm>
          <a:prstGeom prst="rect">
            <a:avLst/>
          </a:prstGeom>
        </p:spPr>
        <p:txBody>
          <a:bodyPr/>
          <a:lstStyle>
            <a:lvl1pPr algn="r">
              <a:defRPr lang="en-GB" sz="800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MI Note</a:t>
            </a:r>
            <a:br>
              <a:rPr lang="en-GB" dirty="0"/>
            </a:br>
            <a:r>
              <a:rPr lang="en-GB" dirty="0"/>
              <a:t>DMXXXXX</a:t>
            </a:r>
            <a:br>
              <a:rPr lang="en-GB" dirty="0"/>
            </a:br>
            <a:r>
              <a:rPr lang="en-GB" dirty="0"/>
              <a:t>DD.MM.YYYY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3 ba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28552" y="10439872"/>
            <a:ext cx="103504" cy="143509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2255A6"/>
                </a:solidFill>
                <a:latin typeface="Soleto"/>
                <a:cs typeface="Soleto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16650" y="393700"/>
            <a:ext cx="990600" cy="533400"/>
          </a:xfrm>
          <a:prstGeom prst="rect">
            <a:avLst/>
          </a:prstGeom>
        </p:spPr>
        <p:txBody>
          <a:bodyPr/>
          <a:lstStyle>
            <a:lvl1pPr algn="r">
              <a:defRPr lang="en-GB" sz="800" kern="1200" spc="0" baseline="0" dirty="0">
                <a:solidFill>
                  <a:srgbClr val="0000FF"/>
                </a:solidFill>
                <a:latin typeface="+mj-lt"/>
                <a:ea typeface="+mn-ea"/>
                <a:cs typeface="Soleto Light"/>
              </a:defRPr>
            </a:lvl1pPr>
          </a:lstStyle>
          <a:p>
            <a:pPr lvl="0"/>
            <a:r>
              <a:rPr lang="en-GB" dirty="0"/>
              <a:t>MI Note</a:t>
            </a:r>
          </a:p>
          <a:p>
            <a:pPr lvl="0"/>
            <a:r>
              <a:rPr lang="en-GB" dirty="0"/>
              <a:t>DMXXXXX</a:t>
            </a:r>
          </a:p>
          <a:p>
            <a:pPr lvl="0"/>
            <a:r>
              <a:rPr lang="en-GB" dirty="0"/>
              <a:t>DD.MM.YYYY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3050" y="1003300"/>
            <a:ext cx="3124200" cy="2209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612900"/>
            <a:ext cx="2819400" cy="1295400"/>
          </a:xfrm>
          <a:prstGeom prst="rect">
            <a:avLst/>
          </a:prstGeom>
        </p:spPr>
        <p:txBody>
          <a:bodyPr/>
          <a:lstStyle>
            <a:lvl1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+mj-lt"/>
                <a:ea typeface="+mn-ea"/>
                <a:cs typeface="Soleto-Thin"/>
              </a:defRPr>
            </a:lvl1pPr>
            <a:lvl2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2pPr>
            <a:lvl3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3pPr>
            <a:lvl4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4pPr>
            <a:lvl5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GB" sz="2400" kern="1200" spc="-30" dirty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508500"/>
            <a:ext cx="28194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[Simple introduction]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6261100"/>
            <a:ext cx="2819400" cy="37338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[more detail]</a:t>
            </a:r>
            <a:br>
              <a:rPr lang="en-GB" dirty="0"/>
            </a:br>
            <a:r>
              <a:rPr lang="en-GB" dirty="0"/>
              <a:t>Please do not use any more text than you can comfortably fit in this space, font Arial, size 12.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2056" y="6261100"/>
            <a:ext cx="3222625" cy="1905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[insert visual content] - Should be another image, or a graph, table, etc.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78250" y="8318500"/>
            <a:ext cx="3352800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930650" y="8470900"/>
            <a:ext cx="3124200" cy="13716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[Call to action in here]</a:t>
            </a:r>
            <a:br>
              <a:rPr lang="en-US" dirty="0"/>
            </a:br>
            <a:r>
              <a:rPr lang="en-US" dirty="0"/>
              <a:t>Visit website, call number, etc.</a:t>
            </a:r>
            <a:endParaRPr lang="en-GB" dirty="0"/>
          </a:p>
        </p:txBody>
      </p:sp>
      <p:sp>
        <p:nvSpPr>
          <p:cNvPr id="17" name="object 19"/>
          <p:cNvSpPr/>
          <p:nvPr userDrawn="1"/>
        </p:nvSpPr>
        <p:spPr>
          <a:xfrm>
            <a:off x="3944393" y="4555324"/>
            <a:ext cx="753912" cy="753912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18" name="object 19"/>
          <p:cNvSpPr/>
          <p:nvPr userDrawn="1"/>
        </p:nvSpPr>
        <p:spPr>
          <a:xfrm>
            <a:off x="5042293" y="4555324"/>
            <a:ext cx="753912" cy="753912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19" name="object 19"/>
          <p:cNvSpPr/>
          <p:nvPr userDrawn="1"/>
        </p:nvSpPr>
        <p:spPr>
          <a:xfrm>
            <a:off x="6140450" y="4555324"/>
            <a:ext cx="753912" cy="753912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44393" y="4555325"/>
            <a:ext cx="753807" cy="75391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042501" y="4555427"/>
            <a:ext cx="753670" cy="753173"/>
          </a:xfrm>
          <a:prstGeom prst="rect">
            <a:avLst/>
          </a:prstGeom>
        </p:spPr>
        <p:txBody>
          <a:bodyPr anchor="ctr"/>
          <a:lstStyle>
            <a:lvl1pPr>
              <a:def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6140321" y="4555426"/>
            <a:ext cx="754062" cy="753174"/>
          </a:xfrm>
          <a:prstGeom prst="rect">
            <a:avLst/>
          </a:prstGeom>
        </p:spPr>
        <p:txBody>
          <a:bodyPr anchor="ctr"/>
          <a:lstStyle>
            <a:lvl1pPr>
              <a:defRPr lang="en-GB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3943350" y="5422900"/>
            <a:ext cx="754850" cy="3810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dirty="0"/>
              <a:t>[data]</a:t>
            </a:r>
          </a:p>
          <a:p>
            <a:pPr lvl="0"/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5042292" y="5428714"/>
            <a:ext cx="753879" cy="375186"/>
          </a:xfrm>
          <a:prstGeom prst="rect">
            <a:avLst/>
          </a:prstGeom>
        </p:spPr>
        <p:txBody>
          <a:bodyPr/>
          <a:lstStyle>
            <a:lvl1pPr algn="ctr">
              <a:defRPr lang="en-US" sz="1100" dirty="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140262" y="5422900"/>
            <a:ext cx="754099" cy="381000"/>
          </a:xfrm>
          <a:prstGeom prst="rect">
            <a:avLst/>
          </a:prstGeom>
        </p:spPr>
        <p:txBody>
          <a:bodyPr/>
          <a:lstStyle>
            <a:lvl1pPr algn="ctr">
              <a:defRPr lang="en-US" sz="110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0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2 ba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28552" y="10439872"/>
            <a:ext cx="103504" cy="143509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2255A6"/>
                </a:solidFill>
                <a:latin typeface="Soleto"/>
                <a:cs typeface="Soleto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16650" y="393700"/>
            <a:ext cx="990600" cy="533400"/>
          </a:xfrm>
          <a:prstGeom prst="rect">
            <a:avLst/>
          </a:prstGeom>
        </p:spPr>
        <p:txBody>
          <a:bodyPr/>
          <a:lstStyle>
            <a:lvl1pPr algn="r">
              <a:defRPr lang="en-GB" sz="800" kern="1200" spc="0" baseline="0" dirty="0">
                <a:solidFill>
                  <a:srgbClr val="0000FF"/>
                </a:solidFill>
                <a:latin typeface="+mj-lt"/>
                <a:ea typeface="+mn-ea"/>
                <a:cs typeface="Soleto Light"/>
              </a:defRPr>
            </a:lvl1pPr>
          </a:lstStyle>
          <a:p>
            <a:pPr lvl="0"/>
            <a:r>
              <a:rPr lang="en-GB" dirty="0"/>
              <a:t>MI Note</a:t>
            </a:r>
          </a:p>
          <a:p>
            <a:pPr lvl="0"/>
            <a:r>
              <a:rPr lang="en-GB" dirty="0"/>
              <a:t>DMXXXXX</a:t>
            </a:r>
          </a:p>
          <a:p>
            <a:pPr lvl="0"/>
            <a:r>
              <a:rPr lang="en-GB" dirty="0"/>
              <a:t>DD.MM.YYYY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3050" y="1003300"/>
            <a:ext cx="3124200" cy="2209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612900"/>
            <a:ext cx="2819400" cy="1295400"/>
          </a:xfrm>
          <a:prstGeom prst="rect">
            <a:avLst/>
          </a:prstGeom>
        </p:spPr>
        <p:txBody>
          <a:bodyPr/>
          <a:lstStyle>
            <a:lvl1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+mj-lt"/>
                <a:ea typeface="+mn-ea"/>
                <a:cs typeface="Soleto-Thin"/>
              </a:defRPr>
            </a:lvl1pPr>
            <a:lvl2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2pPr>
            <a:lvl3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3pPr>
            <a:lvl4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4pPr>
            <a:lvl5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GB" sz="2400" kern="1200" spc="-30" dirty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508500"/>
            <a:ext cx="28194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[Simple introduction]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6261100"/>
            <a:ext cx="2819400" cy="37338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[more detail]</a:t>
            </a:r>
            <a:br>
              <a:rPr lang="en-GB" dirty="0"/>
            </a:br>
            <a:r>
              <a:rPr lang="en-GB" dirty="0"/>
              <a:t>Please do not use any more text than you can comfortably fit in this space, font Arial, size 12.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2056" y="6261100"/>
            <a:ext cx="3222625" cy="1905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[insert visual content] - Should be another image, or a graph, table, etc.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78250" y="8318500"/>
            <a:ext cx="3352800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930650" y="8470900"/>
            <a:ext cx="3124200" cy="13716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[Call to action in here]</a:t>
            </a:r>
            <a:br>
              <a:rPr lang="en-US" dirty="0"/>
            </a:br>
            <a:r>
              <a:rPr lang="en-US" dirty="0"/>
              <a:t>Visit website, call number, etc.</a:t>
            </a:r>
            <a:endParaRPr lang="en-GB" dirty="0"/>
          </a:p>
        </p:txBody>
      </p:sp>
      <p:sp>
        <p:nvSpPr>
          <p:cNvPr id="17" name="object 19"/>
          <p:cNvSpPr/>
          <p:nvPr userDrawn="1"/>
        </p:nvSpPr>
        <p:spPr>
          <a:xfrm>
            <a:off x="4159250" y="4280403"/>
            <a:ext cx="1022077" cy="1022077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18" name="object 19"/>
          <p:cNvSpPr/>
          <p:nvPr userDrawn="1"/>
        </p:nvSpPr>
        <p:spPr>
          <a:xfrm>
            <a:off x="5683250" y="4280403"/>
            <a:ext cx="1022077" cy="1022077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159251" y="4280404"/>
            <a:ext cx="1021935" cy="102207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683458" y="4280769"/>
            <a:ext cx="1021749" cy="1021075"/>
          </a:xfrm>
          <a:prstGeom prst="rect">
            <a:avLst/>
          </a:prstGeom>
        </p:spPr>
        <p:txBody>
          <a:bodyPr anchor="ctr"/>
          <a:lstStyle>
            <a:lvl1pPr>
              <a:def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#</a:t>
            </a:r>
            <a:endParaRPr lang="en-GB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4159250" y="5422900"/>
            <a:ext cx="1021936" cy="3810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dirty="0"/>
              <a:t>[data]</a:t>
            </a:r>
          </a:p>
          <a:p>
            <a:pPr lvl="0"/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50" y="5428714"/>
            <a:ext cx="1021957" cy="375186"/>
          </a:xfrm>
          <a:prstGeom prst="rect">
            <a:avLst/>
          </a:prstGeom>
        </p:spPr>
        <p:txBody>
          <a:bodyPr/>
          <a:lstStyle>
            <a:lvl1pPr algn="ctr">
              <a:defRPr lang="en-US" sz="1100" dirty="0" smtClean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[data]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08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- 1 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28552" y="10439872"/>
            <a:ext cx="103504" cy="143509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2255A6"/>
                </a:solidFill>
                <a:latin typeface="Soleto"/>
                <a:cs typeface="Soleto"/>
              </a:defRPr>
            </a:lvl1pPr>
          </a:lstStyle>
          <a:p>
            <a:pPr marL="25400">
              <a:lnSpc>
                <a:spcPct val="100000"/>
              </a:lnSpc>
              <a:spcBef>
                <a:spcPts val="1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16650" y="393700"/>
            <a:ext cx="990600" cy="533400"/>
          </a:xfrm>
          <a:prstGeom prst="rect">
            <a:avLst/>
          </a:prstGeom>
        </p:spPr>
        <p:txBody>
          <a:bodyPr/>
          <a:lstStyle>
            <a:lvl1pPr algn="r">
              <a:defRPr lang="en-GB" sz="800" kern="1200" spc="0" baseline="0" dirty="0">
                <a:solidFill>
                  <a:srgbClr val="0000FF"/>
                </a:solidFill>
                <a:latin typeface="+mj-lt"/>
                <a:ea typeface="+mn-ea"/>
                <a:cs typeface="Soleto Light"/>
              </a:defRPr>
            </a:lvl1pPr>
          </a:lstStyle>
          <a:p>
            <a:pPr lvl="0"/>
            <a:r>
              <a:rPr lang="en-GB" dirty="0"/>
              <a:t>MI Note</a:t>
            </a:r>
          </a:p>
          <a:p>
            <a:pPr lvl="0"/>
            <a:r>
              <a:rPr lang="en-GB" dirty="0"/>
              <a:t>DMXXXXX</a:t>
            </a:r>
          </a:p>
          <a:p>
            <a:pPr lvl="0"/>
            <a:r>
              <a:rPr lang="en-GB" dirty="0"/>
              <a:t>DD.MM.YYYY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3050" y="1003300"/>
            <a:ext cx="3124200" cy="2209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1612900"/>
            <a:ext cx="2819400" cy="1295400"/>
          </a:xfrm>
          <a:prstGeom prst="rect">
            <a:avLst/>
          </a:prstGeom>
        </p:spPr>
        <p:txBody>
          <a:bodyPr/>
          <a:lstStyle>
            <a:lvl1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+mj-lt"/>
                <a:ea typeface="+mn-ea"/>
                <a:cs typeface="Soleto-Thin"/>
              </a:defRPr>
            </a:lvl1pPr>
            <a:lvl2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2pPr>
            <a:lvl3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3pPr>
            <a:lvl4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US" sz="2400" kern="1200" spc="-30" dirty="0" smtClean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4pPr>
            <a:lvl5pPr marL="12700" marR="5080" algn="l" defTabSz="457200" rtl="0" eaLnBrk="1" latinLnBrk="0" hangingPunct="1">
              <a:lnSpc>
                <a:spcPts val="2800"/>
              </a:lnSpc>
              <a:spcBef>
                <a:spcPts val="259"/>
              </a:spcBef>
              <a:defRPr lang="en-GB" sz="2400" kern="1200" spc="-30" dirty="0">
                <a:solidFill>
                  <a:schemeClr val="bg1"/>
                </a:solidFill>
                <a:latin typeface="Soleto-Thin"/>
                <a:ea typeface="+mn-ea"/>
                <a:cs typeface="Soleto-Thin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508500"/>
            <a:ext cx="2819400" cy="1295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[Simple introduction]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6261100"/>
            <a:ext cx="2819400" cy="37338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[more detail]</a:t>
            </a:r>
            <a:br>
              <a:rPr lang="en-GB" dirty="0"/>
            </a:br>
            <a:r>
              <a:rPr lang="en-GB" dirty="0"/>
              <a:t>Please do not use any more text than you can comfortably fit in this space, font Arial, size 12.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832056" y="6261100"/>
            <a:ext cx="3222625" cy="1905000"/>
          </a:xfrm>
          <a:prstGeom prst="rect">
            <a:avLst/>
          </a:prstGeo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US" dirty="0"/>
              <a:t>[insert visual content] - Should be another image, or a graph, table, etc.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78250" y="8318500"/>
            <a:ext cx="3352800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930650" y="8470900"/>
            <a:ext cx="3124200" cy="13716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[Call to action in here]</a:t>
            </a:r>
            <a:br>
              <a:rPr lang="en-US" dirty="0"/>
            </a:br>
            <a:r>
              <a:rPr lang="en-US" dirty="0"/>
              <a:t>Visit website, call number, etc.</a:t>
            </a:r>
            <a:endParaRPr lang="en-GB" dirty="0"/>
          </a:p>
        </p:txBody>
      </p:sp>
      <p:sp>
        <p:nvSpPr>
          <p:cNvPr id="17" name="object 19"/>
          <p:cNvSpPr/>
          <p:nvPr userDrawn="1"/>
        </p:nvSpPr>
        <p:spPr>
          <a:xfrm>
            <a:off x="4768850" y="4051300"/>
            <a:ext cx="1295579" cy="1295579"/>
          </a:xfrm>
          <a:custGeom>
            <a:avLst/>
            <a:gdLst/>
            <a:ahLst/>
            <a:cxnLst/>
            <a:rect l="l" t="t" r="r" b="b"/>
            <a:pathLst>
              <a:path w="648335" h="648335">
                <a:moveTo>
                  <a:pt x="324002" y="0"/>
                </a:moveTo>
                <a:lnTo>
                  <a:pt x="276123" y="3512"/>
                </a:lnTo>
                <a:lnTo>
                  <a:pt x="230425" y="13717"/>
                </a:lnTo>
                <a:lnTo>
                  <a:pt x="187410" y="30113"/>
                </a:lnTo>
                <a:lnTo>
                  <a:pt x="147579" y="52198"/>
                </a:lnTo>
                <a:lnTo>
                  <a:pt x="111432" y="79471"/>
                </a:lnTo>
                <a:lnTo>
                  <a:pt x="79471" y="111432"/>
                </a:lnTo>
                <a:lnTo>
                  <a:pt x="52198" y="147579"/>
                </a:lnTo>
                <a:lnTo>
                  <a:pt x="30113" y="187410"/>
                </a:lnTo>
                <a:lnTo>
                  <a:pt x="13717" y="230425"/>
                </a:lnTo>
                <a:lnTo>
                  <a:pt x="3512" y="276123"/>
                </a:lnTo>
                <a:lnTo>
                  <a:pt x="0" y="324002"/>
                </a:lnTo>
                <a:lnTo>
                  <a:pt x="3512" y="371881"/>
                </a:lnTo>
                <a:lnTo>
                  <a:pt x="13717" y="417579"/>
                </a:lnTo>
                <a:lnTo>
                  <a:pt x="30113" y="460594"/>
                </a:lnTo>
                <a:lnTo>
                  <a:pt x="52198" y="500425"/>
                </a:lnTo>
                <a:lnTo>
                  <a:pt x="79471" y="536572"/>
                </a:lnTo>
                <a:lnTo>
                  <a:pt x="111432" y="568532"/>
                </a:lnTo>
                <a:lnTo>
                  <a:pt x="147579" y="595806"/>
                </a:lnTo>
                <a:lnTo>
                  <a:pt x="187410" y="617891"/>
                </a:lnTo>
                <a:lnTo>
                  <a:pt x="230425" y="634286"/>
                </a:lnTo>
                <a:lnTo>
                  <a:pt x="276123" y="644491"/>
                </a:lnTo>
                <a:lnTo>
                  <a:pt x="324002" y="648004"/>
                </a:lnTo>
                <a:lnTo>
                  <a:pt x="371881" y="644491"/>
                </a:lnTo>
                <a:lnTo>
                  <a:pt x="417579" y="634286"/>
                </a:lnTo>
                <a:lnTo>
                  <a:pt x="460594" y="617891"/>
                </a:lnTo>
                <a:lnTo>
                  <a:pt x="500425" y="595806"/>
                </a:lnTo>
                <a:lnTo>
                  <a:pt x="536572" y="568532"/>
                </a:lnTo>
                <a:lnTo>
                  <a:pt x="568532" y="536572"/>
                </a:lnTo>
                <a:lnTo>
                  <a:pt x="595806" y="500425"/>
                </a:lnTo>
                <a:lnTo>
                  <a:pt x="617891" y="460594"/>
                </a:lnTo>
                <a:lnTo>
                  <a:pt x="634286" y="417579"/>
                </a:lnTo>
                <a:lnTo>
                  <a:pt x="644491" y="371881"/>
                </a:lnTo>
                <a:lnTo>
                  <a:pt x="648004" y="324002"/>
                </a:lnTo>
                <a:lnTo>
                  <a:pt x="644491" y="276123"/>
                </a:lnTo>
                <a:lnTo>
                  <a:pt x="634286" y="230425"/>
                </a:lnTo>
                <a:lnTo>
                  <a:pt x="617891" y="187410"/>
                </a:lnTo>
                <a:lnTo>
                  <a:pt x="595806" y="147579"/>
                </a:lnTo>
                <a:lnTo>
                  <a:pt x="568532" y="111432"/>
                </a:lnTo>
                <a:lnTo>
                  <a:pt x="536572" y="79471"/>
                </a:lnTo>
                <a:lnTo>
                  <a:pt x="500425" y="52198"/>
                </a:lnTo>
                <a:lnTo>
                  <a:pt x="460594" y="30113"/>
                </a:lnTo>
                <a:lnTo>
                  <a:pt x="417579" y="13717"/>
                </a:lnTo>
                <a:lnTo>
                  <a:pt x="371881" y="3512"/>
                </a:lnTo>
                <a:lnTo>
                  <a:pt x="324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768851" y="4051303"/>
            <a:ext cx="1295399" cy="129557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 hasCustomPrompt="1"/>
          </p:nvPr>
        </p:nvSpPr>
        <p:spPr>
          <a:xfrm>
            <a:off x="4768850" y="5419795"/>
            <a:ext cx="1295400" cy="381000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dirty="0"/>
              <a:t>[data]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16650" y="393700"/>
            <a:ext cx="990600" cy="5334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GB" sz="800" kern="1200" spc="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algn="r"/>
            <a:r>
              <a:rPr lang="en-GB" dirty="0"/>
              <a:t>MI Note</a:t>
            </a:r>
          </a:p>
          <a:p>
            <a:pPr marL="0" lvl="0" algn="r"/>
            <a:r>
              <a:rPr lang="en-GB" dirty="0" err="1"/>
              <a:t>DMxxxxx</a:t>
            </a:r>
            <a:endParaRPr lang="en-GB" dirty="0"/>
          </a:p>
          <a:p>
            <a:pPr marL="0" lvl="0" algn="r"/>
            <a:r>
              <a:rPr lang="en-GB" dirty="0"/>
              <a:t>DD.MM.YYYY</a:t>
            </a:r>
            <a:br>
              <a:rPr lang="en-GB" dirty="0"/>
            </a:b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5450" y="2070100"/>
            <a:ext cx="6705600" cy="7543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1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" y="-2540"/>
            <a:ext cx="7556500" cy="3525555"/>
          </a:xfrm>
          <a:prstGeom prst="rect">
            <a:avLst/>
          </a:prstGeom>
        </p:spPr>
      </p:pic>
      <p:sp>
        <p:nvSpPr>
          <p:cNvPr id="13" name="object 80"/>
          <p:cNvSpPr/>
          <p:nvPr userDrawn="1"/>
        </p:nvSpPr>
        <p:spPr>
          <a:xfrm>
            <a:off x="432003" y="1031400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0"/>
          <p:cNvSpPr/>
          <p:nvPr userDrawn="1"/>
        </p:nvSpPr>
        <p:spPr>
          <a:xfrm>
            <a:off x="432003" y="60325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80"/>
          <p:cNvSpPr/>
          <p:nvPr userDrawn="1"/>
        </p:nvSpPr>
        <p:spPr>
          <a:xfrm>
            <a:off x="432003" y="430530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8"/>
          <p:cNvSpPr/>
          <p:nvPr userDrawn="1"/>
        </p:nvSpPr>
        <p:spPr>
          <a:xfrm>
            <a:off x="1430997" y="10314006"/>
            <a:ext cx="4698365" cy="0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80"/>
          <p:cNvSpPr/>
          <p:nvPr userDrawn="1"/>
        </p:nvSpPr>
        <p:spPr>
          <a:xfrm>
            <a:off x="6902450" y="1031400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18" descr="Delphi_red_ova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58" y="10198100"/>
            <a:ext cx="621792" cy="231648"/>
          </a:xfrm>
          <a:prstGeom prst="rect">
            <a:avLst/>
          </a:prstGeom>
        </p:spPr>
      </p:pic>
      <p:sp>
        <p:nvSpPr>
          <p:cNvPr id="20" name="object 13"/>
          <p:cNvSpPr/>
          <p:nvPr userDrawn="1"/>
        </p:nvSpPr>
        <p:spPr>
          <a:xfrm>
            <a:off x="3780002" y="6030004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7999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660603" y="10198100"/>
            <a:ext cx="770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kern="1200" spc="0" baseline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delphi.com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360902" y="10428932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47427D-37D2-4C8F-95AB-8110D8673EC5}" type="slidenum">
              <a:rPr lang="en-GB" sz="900" kern="1200" spc="0" baseline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ctr"/>
              <a:t>‹#›</a:t>
            </a:fld>
            <a:endParaRPr lang="en-GB" sz="900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/>
          <p:cNvSpPr/>
          <p:nvPr userDrawn="1"/>
        </p:nvSpPr>
        <p:spPr>
          <a:xfrm>
            <a:off x="0" y="12"/>
            <a:ext cx="7560309" cy="1296035"/>
          </a:xfrm>
          <a:custGeom>
            <a:avLst/>
            <a:gdLst/>
            <a:ahLst/>
            <a:cxnLst/>
            <a:rect l="l" t="t" r="r" b="b"/>
            <a:pathLst>
              <a:path w="7560309" h="1296035">
                <a:moveTo>
                  <a:pt x="0" y="1295996"/>
                </a:moveTo>
                <a:lnTo>
                  <a:pt x="7559992" y="1295996"/>
                </a:lnTo>
                <a:lnTo>
                  <a:pt x="7559992" y="0"/>
                </a:lnTo>
                <a:lnTo>
                  <a:pt x="0" y="0"/>
                </a:lnTo>
                <a:lnTo>
                  <a:pt x="0" y="12959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 userDrawn="1"/>
        </p:nvSpPr>
        <p:spPr>
          <a:xfrm>
            <a:off x="431996" y="432000"/>
            <a:ext cx="1377556" cy="47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0"/>
          <p:cNvSpPr/>
          <p:nvPr userDrawn="1"/>
        </p:nvSpPr>
        <p:spPr>
          <a:xfrm>
            <a:off x="432003" y="1031400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8"/>
          <p:cNvSpPr/>
          <p:nvPr userDrawn="1"/>
        </p:nvSpPr>
        <p:spPr>
          <a:xfrm>
            <a:off x="1430997" y="10314006"/>
            <a:ext cx="4698365" cy="0"/>
          </a:xfrm>
          <a:custGeom>
            <a:avLst/>
            <a:gdLst/>
            <a:ahLst/>
            <a:cxnLst/>
            <a:rect l="l" t="t" r="r" b="b"/>
            <a:pathLst>
              <a:path w="4698365">
                <a:moveTo>
                  <a:pt x="0" y="0"/>
                </a:moveTo>
                <a:lnTo>
                  <a:pt x="4697996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0"/>
          <p:cNvSpPr/>
          <p:nvPr userDrawn="1"/>
        </p:nvSpPr>
        <p:spPr>
          <a:xfrm>
            <a:off x="6902450" y="1031400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Delphi_red_oval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58" y="10198100"/>
            <a:ext cx="621792" cy="23164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60603" y="10198100"/>
            <a:ext cx="770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kern="1200" spc="0" baseline="0" dirty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delphi.com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360902" y="10428932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D47427D-37D2-4C8F-95AB-8110D8673EC5}" type="slidenum">
              <a:rPr lang="en-GB" sz="900" kern="1200" spc="0" baseline="0" smtClean="0">
                <a:solidFill>
                  <a:srgbClr val="0000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algn="ctr"/>
              <a:t>‹#›</a:t>
            </a:fld>
            <a:endParaRPr lang="en-GB" sz="900" kern="1200" spc="0" baseline="0" dirty="0">
              <a:solidFill>
                <a:srgbClr val="0000FF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bject 80"/>
          <p:cNvSpPr/>
          <p:nvPr userDrawn="1"/>
        </p:nvSpPr>
        <p:spPr>
          <a:xfrm>
            <a:off x="432003" y="19177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360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5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elphidirectevolution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2885" y="1811781"/>
            <a:ext cx="3815804" cy="719460"/>
          </a:xfrm>
        </p:spPr>
        <p:txBody>
          <a:bodyPr/>
          <a:lstStyle/>
          <a:p>
            <a:r>
              <a:rPr lang="en-GB" sz="1600" b="1" dirty="0">
                <a:solidFill>
                  <a:schemeClr val="bg1"/>
                </a:solidFill>
                <a:latin typeface="+mj-lt"/>
              </a:rPr>
              <a:t>DIRECT EVOLUTION</a:t>
            </a:r>
          </a:p>
          <a:p>
            <a:r>
              <a:rPr lang="pl-PL" sz="1600" b="1" dirty="0">
                <a:solidFill>
                  <a:schemeClr val="bg1"/>
                </a:solidFill>
                <a:latin typeface="+mj-lt"/>
              </a:rPr>
              <a:t>Licencja programu </a:t>
            </a:r>
            <a:r>
              <a:rPr lang="en-GB" sz="1600" b="1" dirty="0">
                <a:solidFill>
                  <a:schemeClr val="bg1"/>
                </a:solidFill>
                <a:latin typeface="+mj-lt"/>
              </a:rPr>
              <a:t>2020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5450" y="3649128"/>
            <a:ext cx="6781800" cy="124037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pl-PL" sz="1100" dirty="0">
                <a:latin typeface="+mj-lt"/>
              </a:rPr>
              <a:t>Direct </a:t>
            </a:r>
            <a:r>
              <a:rPr lang="pl-PL" sz="1100" dirty="0" err="1">
                <a:latin typeface="+mj-lt"/>
              </a:rPr>
              <a:t>Evolution</a:t>
            </a:r>
            <a:r>
              <a:rPr lang="pl-PL" sz="1100" dirty="0">
                <a:latin typeface="+mj-lt"/>
              </a:rPr>
              <a:t> to oprogramowanie Delphi Technologies, które zapewnia klientom szereg informacji technicznych i danych wymaganych do spełnienia naszych technicznych standardów naprawy i dystrybucji.</a:t>
            </a:r>
          </a:p>
          <a:p>
            <a:pPr algn="just"/>
            <a:endParaRPr lang="pl-PL" sz="1100" dirty="0">
              <a:latin typeface="+mj-lt"/>
            </a:endParaRPr>
          </a:p>
          <a:p>
            <a:pPr algn="just"/>
            <a:r>
              <a:rPr lang="pl-PL" sz="1100" dirty="0">
                <a:latin typeface="+mj-lt"/>
              </a:rPr>
              <a:t>Delphi Technologies nadal rozwija tę platformę, aby zapewnić, że spełnia ona zmieniające się wymagania naszych klientów i wymagania rynku, zapewniając regularne aktualizacje wszystkich części, danych aplikacji i oprzyrządowania.</a:t>
            </a:r>
            <a:endParaRPr lang="en-GB" sz="1100" dirty="0">
              <a:latin typeface="+mj-lt"/>
            </a:endParaRPr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451599" y="6381601"/>
            <a:ext cx="2030047" cy="3581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Univers 45 Light" panose="020B04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Univers 45 Light" panose="020B04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Univers 45 Light" panose="020B04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Univers 45 Ligh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GB" sz="1000" b="1" dirty="0"/>
              <a:t>FULL </a:t>
            </a:r>
            <a:r>
              <a:rPr lang="en-GB" sz="1000" dirty="0"/>
              <a:t>	</a:t>
            </a:r>
          </a:p>
          <a:p>
            <a:pPr>
              <a:buClr>
                <a:srgbClr val="0000FF"/>
              </a:buClr>
            </a:pPr>
            <a:r>
              <a:rPr lang="pl-PL" sz="1000" dirty="0"/>
              <a:t>Dla autoryzowanej sieci Delphi Diesel Center</a:t>
            </a:r>
            <a:endParaRPr lang="en-GB" sz="1000" dirty="0"/>
          </a:p>
          <a:p>
            <a:pPr marL="171450" indent="-1714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GB" sz="1000" b="1" dirty="0"/>
              <a:t>LITE</a:t>
            </a:r>
            <a:r>
              <a:rPr lang="en-GB" sz="1000" dirty="0"/>
              <a:t> 	</a:t>
            </a:r>
          </a:p>
          <a:p>
            <a:pPr>
              <a:buClr>
                <a:srgbClr val="0000FF"/>
              </a:buClr>
            </a:pPr>
            <a:r>
              <a:rPr lang="pl-PL" sz="1000" dirty="0"/>
              <a:t>Dystrybutorzy / klienci potrzebujący katalogu części</a:t>
            </a:r>
            <a:endParaRPr lang="en-GB" sz="1000" b="1" dirty="0"/>
          </a:p>
          <a:p>
            <a:pPr marL="171450" indent="-171450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GB" sz="1000" b="1" dirty="0"/>
              <a:t>DSC </a:t>
            </a:r>
            <a:r>
              <a:rPr lang="en-GB" sz="1000" dirty="0"/>
              <a:t> 	</a:t>
            </a:r>
          </a:p>
          <a:p>
            <a:pPr>
              <a:buClr>
                <a:srgbClr val="0000FF"/>
              </a:buClr>
            </a:pPr>
            <a:r>
              <a:rPr lang="pl-PL" sz="1000" dirty="0"/>
              <a:t>Zawiera katalog części, podręczniki i informacje serwisowe oraz dostęp do wersji TECHNICAL VTI (</a:t>
            </a:r>
            <a:r>
              <a:rPr lang="pl-PL" sz="1000" dirty="0" err="1"/>
              <a:t>Vehicle</a:t>
            </a:r>
            <a:r>
              <a:rPr lang="pl-PL" sz="1000" dirty="0"/>
              <a:t> Technical Information)</a:t>
            </a:r>
          </a:p>
          <a:p>
            <a:pPr>
              <a:buClr>
                <a:srgbClr val="0000FF"/>
              </a:buClr>
            </a:pPr>
            <a:endParaRPr lang="en-GB" sz="1000" dirty="0"/>
          </a:p>
          <a:p>
            <a:pPr>
              <a:buClr>
                <a:srgbClr val="0000FF"/>
              </a:buClr>
            </a:pPr>
            <a:endParaRPr lang="en-GB" sz="1000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25450" y="4859330"/>
            <a:ext cx="6781800" cy="93610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GB" sz="1200" b="1" dirty="0">
                <a:solidFill>
                  <a:srgbClr val="0000FF"/>
                </a:solidFill>
                <a:latin typeface="+mj-lt"/>
              </a:rPr>
              <a:t>2020 Direct Evolution </a:t>
            </a:r>
            <a:endParaRPr lang="pl-PL" sz="1200" b="1" dirty="0">
              <a:solidFill>
                <a:srgbClr val="0000FF"/>
              </a:solidFill>
              <a:latin typeface="+mj-lt"/>
            </a:endParaRPr>
          </a:p>
          <a:p>
            <a:r>
              <a:rPr lang="pl-PL" sz="1200" dirty="0">
                <a:solidFill>
                  <a:schemeClr val="tx1"/>
                </a:solidFill>
                <a:latin typeface="+mj-lt"/>
              </a:rPr>
              <a:t>Istnieje kilka wersji z odpowiednią treścią zgodnie z wymaganiami użytkownika końcowego / grupy sieci. Direct </a:t>
            </a:r>
            <a:r>
              <a:rPr lang="pl-PL" sz="1200" dirty="0" err="1">
                <a:solidFill>
                  <a:schemeClr val="tx1"/>
                </a:solidFill>
                <a:latin typeface="+mj-lt"/>
              </a:rPr>
              <a:t>Evolution</a:t>
            </a:r>
            <a:r>
              <a:rPr lang="pl-PL" sz="1200" dirty="0">
                <a:solidFill>
                  <a:schemeClr val="tx1"/>
                </a:solidFill>
                <a:latin typeface="+mj-lt"/>
              </a:rPr>
              <a:t> jest oferowany oficjalnym dystrybutorom i członkom autoryzowanych sieci Delphi Technologies.</a:t>
            </a:r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62671" y="273764"/>
            <a:ext cx="990600" cy="533400"/>
          </a:xfrm>
          <a:prstGeom prst="rect">
            <a:avLst/>
          </a:prstGeom>
        </p:spPr>
        <p:txBody>
          <a:bodyPr/>
          <a:lstStyle>
            <a:lvl1pPr marL="0" algn="r">
              <a:defRPr lang="en-GB" sz="800" kern="1200" spc="0" baseline="0" dirty="0">
                <a:solidFill>
                  <a:srgbClr val="0000FF"/>
                </a:solidFill>
                <a:latin typeface="+mj-lt"/>
                <a:ea typeface="+mn-ea"/>
                <a:cs typeface="Soleto Ligh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DM1442</a:t>
            </a:r>
          </a:p>
          <a:p>
            <a:r>
              <a:rPr lang="en-GB" sz="1000" dirty="0"/>
              <a:t>March 2020</a:t>
            </a:r>
          </a:p>
        </p:txBody>
      </p:sp>
      <p:graphicFrame>
        <p:nvGraphicFramePr>
          <p:cNvPr id="11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28080"/>
              </p:ext>
            </p:extLst>
          </p:nvPr>
        </p:nvGraphicFramePr>
        <p:xfrm>
          <a:off x="2383640" y="5805378"/>
          <a:ext cx="4823610" cy="4139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9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u="none" strike="noStrike" noProof="0" dirty="0">
                          <a:effectLst/>
                          <a:latin typeface="+mn-lt"/>
                        </a:rPr>
                        <a:t> CONTENT</a:t>
                      </a:r>
                      <a:endParaRPr lang="en-GB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noProof="0" dirty="0">
                          <a:effectLst/>
                          <a:latin typeface="+mn-lt"/>
                        </a:rPr>
                        <a:t>FULL</a:t>
                      </a:r>
                      <a:endParaRPr lang="en-GB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noProof="0" dirty="0">
                          <a:effectLst/>
                          <a:latin typeface="+mn-lt"/>
                        </a:rPr>
                        <a:t>LITE</a:t>
                      </a:r>
                      <a:endParaRPr lang="en-GB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noProof="0" dirty="0">
                          <a:effectLst/>
                          <a:latin typeface="+mn-lt"/>
                        </a:rPr>
                        <a:t>DSC</a:t>
                      </a:r>
                      <a:endParaRPr lang="en-GB" sz="10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05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 Number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DTQX106A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DTQX104A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DDSX533</a:t>
                      </a:r>
                      <a:endParaRPr lang="en-GB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4579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Informacje o zastosowaniu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sz="900" b="1" i="0" u="none" strike="noStrike" noProof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Zamienniki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Lista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części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 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Karty charakterystyki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Lista zestawów serwisowych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Test Plan</a:t>
                      </a:r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y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dla pomp mechanicznych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Instrukcje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demontażu/montażu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: Common Rail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900" b="1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sz="900" b="1" i="0" u="none" strike="noStrike" noProof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Instrukcje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demontażu/montażu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: Non - Common Rail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Podręczniki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diagnostyczne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Podręczniki naprawcze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 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r>
                        <a:rPr lang="en-GB" sz="900" b="1" u="none" strike="noStrike" noProof="0" dirty="0">
                          <a:effectLst/>
                          <a:latin typeface="+mn-lt"/>
                        </a:rPr>
                        <a:t> 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Rysunki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złożeniowe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Zaawansowane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informacje techniczne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900" b="1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SI : CR  –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notatki serwisowe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GB" sz="900" b="1" i="0" u="none" strike="noStrike" noProof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SI : Non-CR SI </a:t>
                      </a:r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notatki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serwisowe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Informacje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i diagramy gwarancyjne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 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u="none" strike="noStrike" noProof="0" dirty="0">
                          <a:effectLst/>
                          <a:latin typeface="+mn-lt"/>
                        </a:rPr>
                        <a:t>Katalog</a:t>
                      </a:r>
                      <a:r>
                        <a:rPr lang="pl-PL" sz="900" u="none" strike="noStrike" baseline="0" noProof="0" dirty="0">
                          <a:effectLst/>
                          <a:latin typeface="+mn-lt"/>
                        </a:rPr>
                        <a:t> narzędzi</a:t>
                      </a:r>
                      <a:r>
                        <a:rPr lang="en-GB" sz="900" u="none" strike="noStrike" noProof="0" dirty="0">
                          <a:effectLst/>
                          <a:latin typeface="+mn-lt"/>
                        </a:rPr>
                        <a:t> 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noProof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Biuletyny</a:t>
                      </a:r>
                      <a:r>
                        <a:rPr lang="pl-PL" sz="900" b="1" i="0" u="none" strike="noStrike" baseline="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techniczne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900" b="1" i="0" u="none" strike="noStrike" noProof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Informacje</a:t>
                      </a:r>
                      <a:r>
                        <a:rPr lang="pl-PL" sz="900" b="1" i="0" u="none" strike="noStrike" baseline="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techniczne VTI Technical</a:t>
                      </a:r>
                      <a:endParaRPr lang="en-GB" sz="9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900" b="1" u="none" strike="noStrike" noProof="0" dirty="0">
                          <a:effectLst/>
                          <a:latin typeface="+mn-lt"/>
                        </a:rPr>
                        <a:t> </a:t>
                      </a:r>
                      <a:r>
                        <a:rPr lang="en-GB" sz="900" b="1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GB" sz="9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2" name="Image 4">
            <a:extLst>
              <a:ext uri="{FF2B5EF4-FFF2-40B4-BE49-F238E27FC236}">
                <a16:creationId xmlns:a16="http://schemas.microsoft.com/office/drawing/2014/main" id="{E56C2559-6361-4E72-B4E4-FC95051F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984" y="1105971"/>
            <a:ext cx="2216155" cy="11781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37" y="1792130"/>
            <a:ext cx="2213876" cy="11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28646" y="6540500"/>
            <a:ext cx="2642286" cy="4018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400" b="1" dirty="0">
                <a:solidFill>
                  <a:srgbClr val="0000FF"/>
                </a:solidFill>
              </a:rPr>
              <a:t>P</a:t>
            </a:r>
            <a:r>
              <a:rPr lang="pl-PL" sz="1400" b="1" dirty="0">
                <a:solidFill>
                  <a:srgbClr val="0000FF"/>
                </a:solidFill>
              </a:rPr>
              <a:t>okrycie części i narzędzi</a:t>
            </a:r>
            <a:endParaRPr lang="en-GB" sz="1400" b="1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endParaRPr lang="en-GB" sz="1400" b="1" dirty="0"/>
          </a:p>
          <a:p>
            <a:pPr marL="0" indent="0" algn="just">
              <a:buNone/>
            </a:pPr>
            <a:endParaRPr lang="en-GB" sz="4400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39725" y="1549010"/>
            <a:ext cx="6934200" cy="4448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rgbClr val="0000FF"/>
                </a:solidFill>
              </a:rPr>
              <a:t>Pokrycie segmentów, marek i aplikacji</a:t>
            </a:r>
            <a:r>
              <a:rPr lang="en-GB" sz="1400" b="1" dirty="0">
                <a:solidFill>
                  <a:srgbClr val="0000FF"/>
                </a:solidFill>
              </a:rPr>
              <a:t>:</a:t>
            </a:r>
            <a:endParaRPr lang="en-GB" sz="1400" b="1" dirty="0"/>
          </a:p>
          <a:p>
            <a:pPr marL="0" indent="0" algn="just">
              <a:buNone/>
            </a:pPr>
            <a:endParaRPr lang="en-GB" sz="4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486281" y="7010565"/>
            <a:ext cx="1609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Delphi Technologies </a:t>
            </a:r>
            <a:r>
              <a:rPr lang="pl-PL" sz="1000" dirty="0"/>
              <a:t>części systemów paliwowych </a:t>
            </a:r>
            <a:endParaRPr lang="en-US" sz="1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496864" y="8151281"/>
            <a:ext cx="1443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Delphi Technologies </a:t>
            </a:r>
            <a:r>
              <a:rPr lang="pl-PL" sz="1000" dirty="0"/>
              <a:t>części klimatyzacji</a:t>
            </a:r>
            <a:endParaRPr lang="en-US" sz="10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486281" y="7580923"/>
            <a:ext cx="1682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Delphi Technologies </a:t>
            </a:r>
            <a:r>
              <a:rPr lang="pl-PL" sz="1000" dirty="0"/>
              <a:t>części elektroniki pojazdowej</a:t>
            </a:r>
            <a:endParaRPr lang="en-US" sz="1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486281" y="9471976"/>
            <a:ext cx="168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Delphi Technologies </a:t>
            </a:r>
            <a:r>
              <a:rPr lang="pl-PL" sz="1000" dirty="0"/>
              <a:t>narzędzia</a:t>
            </a:r>
            <a:endParaRPr lang="en-US" sz="1000" dirty="0"/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95ED6E15-C13F-432D-BED9-A61AD04B3397}"/>
              </a:ext>
            </a:extLst>
          </p:cNvPr>
          <p:cNvSpPr txBox="1">
            <a:spLocks/>
          </p:cNvSpPr>
          <p:nvPr/>
        </p:nvSpPr>
        <p:spPr>
          <a:xfrm>
            <a:off x="4093250" y="6540737"/>
            <a:ext cx="2642286" cy="4018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400" b="1" dirty="0">
                <a:solidFill>
                  <a:srgbClr val="0000FF"/>
                </a:solidFill>
              </a:rPr>
              <a:t>Dodane dokumenty</a:t>
            </a:r>
            <a:endParaRPr lang="en-GB" sz="1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GB" sz="4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3613FAB-B16A-4D1B-B60D-AE6E09B88469}"/>
              </a:ext>
            </a:extLst>
          </p:cNvPr>
          <p:cNvSpPr txBox="1"/>
          <p:nvPr/>
        </p:nvSpPr>
        <p:spPr>
          <a:xfrm>
            <a:off x="5052310" y="7432231"/>
            <a:ext cx="168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Podręczniki diagnostyczne i naprawcze</a:t>
            </a:r>
            <a:endParaRPr lang="en-US" sz="1000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88F7AA3-ED62-42E6-9EDE-60F4AB2F85DB}"/>
              </a:ext>
            </a:extLst>
          </p:cNvPr>
          <p:cNvSpPr txBox="1"/>
          <p:nvPr/>
        </p:nvSpPr>
        <p:spPr>
          <a:xfrm>
            <a:off x="5052311" y="8009208"/>
            <a:ext cx="185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Instrukcje obsługi </a:t>
            </a:r>
            <a:r>
              <a:rPr lang="en-US" sz="1000" dirty="0"/>
              <a:t>(</a:t>
            </a:r>
            <a:r>
              <a:rPr lang="en-US" sz="1000" dirty="0" err="1"/>
              <a:t>Diagnost</a:t>
            </a:r>
            <a:r>
              <a:rPr lang="pl-PL" sz="1000" dirty="0" err="1"/>
              <a:t>yka</a:t>
            </a:r>
            <a:r>
              <a:rPr lang="en-US" sz="1000" dirty="0"/>
              <a:t>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615DE9F-E601-448A-B11D-D65E0367C67A}"/>
              </a:ext>
            </a:extLst>
          </p:cNvPr>
          <p:cNvSpPr txBox="1"/>
          <p:nvPr/>
        </p:nvSpPr>
        <p:spPr>
          <a:xfrm>
            <a:off x="5052311" y="6944522"/>
            <a:ext cx="154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Zaawansowane informacje </a:t>
            </a:r>
            <a:endParaRPr lang="en-US" sz="10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8A7CF60-FB45-4738-BE10-4A1A69C68F30}"/>
              </a:ext>
            </a:extLst>
          </p:cNvPr>
          <p:cNvSpPr txBox="1"/>
          <p:nvPr/>
        </p:nvSpPr>
        <p:spPr>
          <a:xfrm>
            <a:off x="5052311" y="9216064"/>
            <a:ext cx="2015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Informacje marketingowe</a:t>
            </a:r>
            <a:endParaRPr lang="en-US" sz="1000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42B99BD-36BC-48F9-AACE-D319966356AA}"/>
              </a:ext>
            </a:extLst>
          </p:cNvPr>
          <p:cNvSpPr txBox="1"/>
          <p:nvPr/>
        </p:nvSpPr>
        <p:spPr>
          <a:xfrm>
            <a:off x="5052311" y="8655344"/>
            <a:ext cx="2100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Notatki Serwisowe (SI)</a:t>
            </a:r>
            <a:endParaRPr lang="en-US" sz="1000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4D0B88A6-C3F3-4A16-9DFB-3C2E230FE744}"/>
              </a:ext>
            </a:extLst>
          </p:cNvPr>
          <p:cNvSpPr txBox="1"/>
          <p:nvPr/>
        </p:nvSpPr>
        <p:spPr>
          <a:xfrm>
            <a:off x="5033261" y="9777402"/>
            <a:ext cx="2100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Plakaty</a:t>
            </a:r>
            <a:endParaRPr lang="en-US" sz="1000" dirty="0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8C4F4649-0ECB-4EDE-92DB-8A0BB6C233F1}"/>
              </a:ext>
            </a:extLst>
          </p:cNvPr>
          <p:cNvSpPr/>
          <p:nvPr/>
        </p:nvSpPr>
        <p:spPr>
          <a:xfrm>
            <a:off x="543986" y="7030620"/>
            <a:ext cx="911757" cy="360000"/>
          </a:xfrm>
          <a:prstGeom prst="flowChartTermina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&gt;31790</a:t>
            </a:r>
            <a:endParaRPr lang="en-US" sz="1000" b="1" dirty="0"/>
          </a:p>
        </p:txBody>
      </p:sp>
      <p:sp>
        <p:nvSpPr>
          <p:cNvPr id="63" name="Organigramme : Terminateur 62">
            <a:extLst>
              <a:ext uri="{FF2B5EF4-FFF2-40B4-BE49-F238E27FC236}">
                <a16:creationId xmlns:a16="http://schemas.microsoft.com/office/drawing/2014/main" id="{675EB63E-AD1B-4568-AF18-E089C8A4BC79}"/>
              </a:ext>
            </a:extLst>
          </p:cNvPr>
          <p:cNvSpPr/>
          <p:nvPr/>
        </p:nvSpPr>
        <p:spPr>
          <a:xfrm>
            <a:off x="543986" y="7600978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&gt;2940</a:t>
            </a:r>
            <a:endParaRPr lang="en-US" sz="1000" b="1" dirty="0"/>
          </a:p>
        </p:txBody>
      </p:sp>
      <p:sp>
        <p:nvSpPr>
          <p:cNvPr id="64" name="Organigramme : Terminateur 63">
            <a:extLst>
              <a:ext uri="{FF2B5EF4-FFF2-40B4-BE49-F238E27FC236}">
                <a16:creationId xmlns:a16="http://schemas.microsoft.com/office/drawing/2014/main" id="{A2B10369-2FC8-4C57-A88F-2586ADBEA2B7}"/>
              </a:ext>
            </a:extLst>
          </p:cNvPr>
          <p:cNvSpPr/>
          <p:nvPr/>
        </p:nvSpPr>
        <p:spPr>
          <a:xfrm>
            <a:off x="543986" y="8187771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&gt;2575</a:t>
            </a:r>
            <a:endParaRPr lang="en-US" sz="1000" b="1" dirty="0"/>
          </a:p>
        </p:txBody>
      </p:sp>
      <p:sp>
        <p:nvSpPr>
          <p:cNvPr id="65" name="Organigramme : Terminateur 64">
            <a:extLst>
              <a:ext uri="{FF2B5EF4-FFF2-40B4-BE49-F238E27FC236}">
                <a16:creationId xmlns:a16="http://schemas.microsoft.com/office/drawing/2014/main" id="{EBF08909-8136-44F7-9B6E-311EE1E32C2F}"/>
              </a:ext>
            </a:extLst>
          </p:cNvPr>
          <p:cNvSpPr/>
          <p:nvPr/>
        </p:nvSpPr>
        <p:spPr>
          <a:xfrm>
            <a:off x="543986" y="9415086"/>
            <a:ext cx="911757" cy="360000"/>
          </a:xfrm>
          <a:prstGeom prst="flowChartTermina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&gt;350</a:t>
            </a:r>
            <a:endParaRPr lang="en-US" sz="1000" b="1" dirty="0"/>
          </a:p>
        </p:txBody>
      </p:sp>
      <p:sp>
        <p:nvSpPr>
          <p:cNvPr id="66" name="Organigramme : Terminateur 65">
            <a:extLst>
              <a:ext uri="{FF2B5EF4-FFF2-40B4-BE49-F238E27FC236}">
                <a16:creationId xmlns:a16="http://schemas.microsoft.com/office/drawing/2014/main" id="{BC7B82B2-B18F-48D2-9E26-420F1ABD2661}"/>
              </a:ext>
            </a:extLst>
          </p:cNvPr>
          <p:cNvSpPr/>
          <p:nvPr/>
        </p:nvSpPr>
        <p:spPr>
          <a:xfrm>
            <a:off x="4008967" y="6887632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54</a:t>
            </a:r>
            <a:endParaRPr lang="en-US" sz="1000" b="1" dirty="0"/>
          </a:p>
        </p:txBody>
      </p:sp>
      <p:sp>
        <p:nvSpPr>
          <p:cNvPr id="67" name="Organigramme : Terminateur 66">
            <a:extLst>
              <a:ext uri="{FF2B5EF4-FFF2-40B4-BE49-F238E27FC236}">
                <a16:creationId xmlns:a16="http://schemas.microsoft.com/office/drawing/2014/main" id="{B0461F20-B2EB-4397-8EEE-7CAEB7DE572E}"/>
              </a:ext>
            </a:extLst>
          </p:cNvPr>
          <p:cNvSpPr/>
          <p:nvPr/>
        </p:nvSpPr>
        <p:spPr>
          <a:xfrm>
            <a:off x="4002617" y="7452286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23</a:t>
            </a:r>
            <a:endParaRPr lang="en-US" sz="1000" b="1" dirty="0"/>
          </a:p>
        </p:txBody>
      </p:sp>
      <p:sp>
        <p:nvSpPr>
          <p:cNvPr id="68" name="Organigramme : Terminateur 67">
            <a:extLst>
              <a:ext uri="{FF2B5EF4-FFF2-40B4-BE49-F238E27FC236}">
                <a16:creationId xmlns:a16="http://schemas.microsoft.com/office/drawing/2014/main" id="{0B109374-1410-42F9-A7B9-824120B250CB}"/>
              </a:ext>
            </a:extLst>
          </p:cNvPr>
          <p:cNvSpPr/>
          <p:nvPr/>
        </p:nvSpPr>
        <p:spPr>
          <a:xfrm>
            <a:off x="4002617" y="8029263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14</a:t>
            </a:r>
            <a:endParaRPr lang="en-US" sz="1000" b="1" dirty="0"/>
          </a:p>
        </p:txBody>
      </p:sp>
      <p:sp>
        <p:nvSpPr>
          <p:cNvPr id="69" name="Organigramme : Terminateur 68">
            <a:extLst>
              <a:ext uri="{FF2B5EF4-FFF2-40B4-BE49-F238E27FC236}">
                <a16:creationId xmlns:a16="http://schemas.microsoft.com/office/drawing/2014/main" id="{9B1F54F1-9D48-44F8-AA8C-2152B68EC089}"/>
              </a:ext>
            </a:extLst>
          </p:cNvPr>
          <p:cNvSpPr/>
          <p:nvPr/>
        </p:nvSpPr>
        <p:spPr>
          <a:xfrm>
            <a:off x="4002617" y="8598454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11</a:t>
            </a:r>
            <a:endParaRPr lang="en-US" sz="1000" b="1" dirty="0"/>
          </a:p>
        </p:txBody>
      </p:sp>
      <p:sp>
        <p:nvSpPr>
          <p:cNvPr id="70" name="Organigramme : Terminateur 69">
            <a:extLst>
              <a:ext uri="{FF2B5EF4-FFF2-40B4-BE49-F238E27FC236}">
                <a16:creationId xmlns:a16="http://schemas.microsoft.com/office/drawing/2014/main" id="{D58233FF-1AD4-44A5-B10B-132DB84C0588}"/>
              </a:ext>
            </a:extLst>
          </p:cNvPr>
          <p:cNvSpPr/>
          <p:nvPr/>
        </p:nvSpPr>
        <p:spPr>
          <a:xfrm>
            <a:off x="4002617" y="9159174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7</a:t>
            </a:r>
            <a:endParaRPr lang="en-US" sz="1000" b="1" dirty="0"/>
          </a:p>
        </p:txBody>
      </p:sp>
      <p:sp>
        <p:nvSpPr>
          <p:cNvPr id="71" name="Organigramme : Terminateur 70">
            <a:extLst>
              <a:ext uri="{FF2B5EF4-FFF2-40B4-BE49-F238E27FC236}">
                <a16:creationId xmlns:a16="http://schemas.microsoft.com/office/drawing/2014/main" id="{B3A9D4D3-C87A-4382-992F-74770F6395D9}"/>
              </a:ext>
            </a:extLst>
          </p:cNvPr>
          <p:cNvSpPr/>
          <p:nvPr/>
        </p:nvSpPr>
        <p:spPr>
          <a:xfrm>
            <a:off x="4002617" y="9720512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</a:t>
            </a:r>
            <a:endParaRPr lang="en-US" sz="1000" b="1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37E00FF-3BB4-4B64-BC18-23483A02C1BA}"/>
              </a:ext>
            </a:extLst>
          </p:cNvPr>
          <p:cNvGrpSpPr/>
          <p:nvPr/>
        </p:nvGrpSpPr>
        <p:grpSpPr>
          <a:xfrm>
            <a:off x="1132612" y="2070100"/>
            <a:ext cx="5236438" cy="4092337"/>
            <a:chOff x="1132612" y="2070100"/>
            <a:chExt cx="5236438" cy="409233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8FDBC04-19C7-4674-A403-57B5D0E4A230}"/>
                </a:ext>
              </a:extLst>
            </p:cNvPr>
            <p:cNvGrpSpPr/>
            <p:nvPr/>
          </p:nvGrpSpPr>
          <p:grpSpPr>
            <a:xfrm>
              <a:off x="1132612" y="2070100"/>
              <a:ext cx="4901514" cy="4092337"/>
              <a:chOff x="857936" y="2386107"/>
              <a:chExt cx="4901514" cy="4092337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03805" y="2767107"/>
                <a:ext cx="1545463" cy="94943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7936" y="2767281"/>
                <a:ext cx="1552476" cy="9656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229" y="4116788"/>
                <a:ext cx="1554746" cy="95840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4316" y="4127303"/>
                <a:ext cx="1549422" cy="95840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937" y="5502301"/>
                <a:ext cx="1552476" cy="9656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0158" y="5492000"/>
                <a:ext cx="1594751" cy="98644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8" name="Organigramme : Document 27"/>
              <p:cNvSpPr/>
              <p:nvPr/>
            </p:nvSpPr>
            <p:spPr>
              <a:xfrm>
                <a:off x="2000936" y="2386107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111 </a:t>
                </a:r>
                <a:r>
                  <a:rPr lang="pl-PL" sz="1000" b="1" dirty="0"/>
                  <a:t>marek</a:t>
                </a:r>
                <a:endParaRPr lang="en-US" sz="1000" b="1" dirty="0"/>
              </a:p>
            </p:txBody>
          </p:sp>
          <p:sp>
            <p:nvSpPr>
              <p:cNvPr id="29" name="Organigramme : Document 28"/>
              <p:cNvSpPr/>
              <p:nvPr/>
            </p:nvSpPr>
            <p:spPr>
              <a:xfrm>
                <a:off x="4923909" y="2391326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82 </a:t>
                </a:r>
                <a:r>
                  <a:rPr lang="pl-PL" sz="1000" b="1" dirty="0"/>
                  <a:t>marek</a:t>
                </a:r>
                <a:endParaRPr lang="en-US" sz="1000" b="1" dirty="0"/>
              </a:p>
            </p:txBody>
          </p:sp>
          <p:sp>
            <p:nvSpPr>
              <p:cNvPr id="30" name="Organigramme : Document 29"/>
              <p:cNvSpPr/>
              <p:nvPr/>
            </p:nvSpPr>
            <p:spPr>
              <a:xfrm>
                <a:off x="2000936" y="3840844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248 </a:t>
                </a:r>
                <a:r>
                  <a:rPr lang="pl-PL" sz="1000" b="1" dirty="0"/>
                  <a:t>Grup modeli</a:t>
                </a:r>
                <a:endParaRPr lang="en-US" sz="1000" b="1" dirty="0"/>
              </a:p>
            </p:txBody>
          </p:sp>
          <p:sp>
            <p:nvSpPr>
              <p:cNvPr id="31" name="Organigramme : Document 30"/>
              <p:cNvSpPr/>
              <p:nvPr/>
            </p:nvSpPr>
            <p:spPr>
              <a:xfrm>
                <a:off x="4923909" y="3842617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207 </a:t>
                </a:r>
                <a:r>
                  <a:rPr lang="pl-PL" sz="1000" b="1" dirty="0"/>
                  <a:t>marek</a:t>
                </a:r>
                <a:endParaRPr lang="en-US" sz="1000" b="1" dirty="0"/>
              </a:p>
            </p:txBody>
          </p:sp>
          <p:sp>
            <p:nvSpPr>
              <p:cNvPr id="32" name="Organigramme : Document 31"/>
              <p:cNvSpPr/>
              <p:nvPr/>
            </p:nvSpPr>
            <p:spPr>
              <a:xfrm>
                <a:off x="2026302" y="5197501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7</a:t>
                </a:r>
              </a:p>
              <a:p>
                <a:pPr algn="ctr"/>
                <a:r>
                  <a:rPr lang="pl-PL" sz="1000" b="1" dirty="0"/>
                  <a:t>marek</a:t>
                </a:r>
                <a:endParaRPr lang="en-US" sz="1000" b="1" dirty="0"/>
              </a:p>
            </p:txBody>
          </p:sp>
          <p:sp>
            <p:nvSpPr>
              <p:cNvPr id="33" name="Organigramme : Document 32"/>
              <p:cNvSpPr/>
              <p:nvPr/>
            </p:nvSpPr>
            <p:spPr>
              <a:xfrm>
                <a:off x="4923909" y="5197501"/>
                <a:ext cx="762000" cy="609600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80 </a:t>
                </a:r>
                <a:r>
                  <a:rPr lang="pl-PL" sz="1000" b="1" dirty="0"/>
                  <a:t>marek</a:t>
                </a:r>
                <a:endParaRPr lang="en-US" sz="1000" b="1" dirty="0"/>
              </a:p>
            </p:txBody>
          </p:sp>
          <p:sp>
            <p:nvSpPr>
              <p:cNvPr id="15" name="Organigramme : Terminateur 14"/>
              <p:cNvSpPr/>
              <p:nvPr/>
            </p:nvSpPr>
            <p:spPr>
              <a:xfrm>
                <a:off x="1965052" y="3173462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19118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  <p:sp>
            <p:nvSpPr>
              <p:cNvPr id="44" name="Organigramme : Terminateur 43"/>
              <p:cNvSpPr/>
              <p:nvPr/>
            </p:nvSpPr>
            <p:spPr>
              <a:xfrm>
                <a:off x="4802300" y="3173462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2664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  <p:sp>
            <p:nvSpPr>
              <p:cNvPr id="45" name="Organigramme : Terminateur 44"/>
              <p:cNvSpPr/>
              <p:nvPr/>
            </p:nvSpPr>
            <p:spPr>
              <a:xfrm>
                <a:off x="1959011" y="4572139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1025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  <p:sp>
            <p:nvSpPr>
              <p:cNvPr id="46" name="Organigramme : Terminateur 45"/>
              <p:cNvSpPr/>
              <p:nvPr/>
            </p:nvSpPr>
            <p:spPr>
              <a:xfrm>
                <a:off x="4811825" y="4579568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1961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  <p:sp>
            <p:nvSpPr>
              <p:cNvPr id="47" name="Organigramme : Terminateur 46"/>
              <p:cNvSpPr/>
              <p:nvPr/>
            </p:nvSpPr>
            <p:spPr>
              <a:xfrm>
                <a:off x="1965052" y="5957906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103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  <p:sp>
            <p:nvSpPr>
              <p:cNvPr id="48" name="Organigramme : Terminateur 47"/>
              <p:cNvSpPr/>
              <p:nvPr/>
            </p:nvSpPr>
            <p:spPr>
              <a:xfrm>
                <a:off x="4859450" y="5959414"/>
                <a:ext cx="900000" cy="360000"/>
              </a:xfrm>
              <a:prstGeom prst="flowChartTerminator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fr-FR" sz="900" b="1" dirty="0"/>
                  <a:t>1758 </a:t>
                </a:r>
                <a:r>
                  <a:rPr lang="pl-PL" sz="900" b="1" dirty="0"/>
                  <a:t>aplikacji</a:t>
                </a:r>
                <a:endParaRPr lang="en-US" sz="900" b="1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1DCE9D-9D1D-4E5E-965D-27CD2C7D3282}"/>
                </a:ext>
              </a:extLst>
            </p:cNvPr>
            <p:cNvSpPr/>
            <p:nvPr/>
          </p:nvSpPr>
          <p:spPr>
            <a:xfrm>
              <a:off x="2986464" y="2704956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+45%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203C25D-4C2E-4421-84AE-AE000F7D2ADB}"/>
                </a:ext>
              </a:extLst>
            </p:cNvPr>
            <p:cNvSpPr/>
            <p:nvPr/>
          </p:nvSpPr>
          <p:spPr>
            <a:xfrm>
              <a:off x="2986464" y="4105321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+4%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C30019E-F371-422C-AD7C-0EB352CA83C2}"/>
                </a:ext>
              </a:extLst>
            </p:cNvPr>
            <p:cNvSpPr/>
            <p:nvPr/>
          </p:nvSpPr>
          <p:spPr>
            <a:xfrm>
              <a:off x="2986463" y="5507780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+20%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550AF6-86CF-4CDF-A15A-C99560C3518B}"/>
                </a:ext>
              </a:extLst>
            </p:cNvPr>
            <p:cNvSpPr/>
            <p:nvPr/>
          </p:nvSpPr>
          <p:spPr>
            <a:xfrm>
              <a:off x="5860363" y="2704956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+53%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ED52DD3-EC74-46BA-A86F-E322E113E770}"/>
                </a:ext>
              </a:extLst>
            </p:cNvPr>
            <p:cNvSpPr/>
            <p:nvPr/>
          </p:nvSpPr>
          <p:spPr>
            <a:xfrm>
              <a:off x="5860363" y="4105321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+8%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9778145-7442-421E-AEDD-6436DC3491AE}"/>
                </a:ext>
              </a:extLst>
            </p:cNvPr>
            <p:cNvSpPr/>
            <p:nvPr/>
          </p:nvSpPr>
          <p:spPr>
            <a:xfrm>
              <a:off x="5860362" y="5507780"/>
              <a:ext cx="508687" cy="2682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+2%</a:t>
              </a:r>
              <a:endParaRPr lang="en-US" sz="9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C027D5BD-61E8-49D8-99E9-17F2971572A3}"/>
              </a:ext>
            </a:extLst>
          </p:cNvPr>
          <p:cNvSpPr txBox="1"/>
          <p:nvPr/>
        </p:nvSpPr>
        <p:spPr>
          <a:xfrm>
            <a:off x="1496864" y="8745560"/>
            <a:ext cx="1636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Delphi Technologies </a:t>
            </a:r>
            <a:r>
              <a:rPr lang="pl-PL" sz="1000" dirty="0"/>
              <a:t>części układu hamulcowego</a:t>
            </a:r>
            <a:endParaRPr lang="en-US" sz="1000" dirty="0"/>
          </a:p>
        </p:txBody>
      </p:sp>
      <p:sp>
        <p:nvSpPr>
          <p:cNvPr id="85" name="Organigramme : Terminateur 84">
            <a:extLst>
              <a:ext uri="{FF2B5EF4-FFF2-40B4-BE49-F238E27FC236}">
                <a16:creationId xmlns:a16="http://schemas.microsoft.com/office/drawing/2014/main" id="{425615A8-E5F5-47CC-AD64-237D4A293EFB}"/>
              </a:ext>
            </a:extLst>
          </p:cNvPr>
          <p:cNvSpPr/>
          <p:nvPr/>
        </p:nvSpPr>
        <p:spPr>
          <a:xfrm>
            <a:off x="543986" y="8809426"/>
            <a:ext cx="911757" cy="360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&gt;12190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25502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77850" y="2070100"/>
            <a:ext cx="5638800" cy="1082693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FF"/>
                </a:solidFill>
              </a:rPr>
              <a:t>“D” </a:t>
            </a:r>
            <a:r>
              <a:rPr lang="pl-PL" sz="1200" b="1" dirty="0">
                <a:solidFill>
                  <a:srgbClr val="0000FF"/>
                </a:solidFill>
              </a:rPr>
              <a:t>ikona informacyjna o podzespołach </a:t>
            </a:r>
            <a:r>
              <a:rPr lang="en-US" sz="1200" b="1" dirty="0">
                <a:solidFill>
                  <a:srgbClr val="0000FF"/>
                </a:solidFill>
              </a:rPr>
              <a:t> Delphi Technologies FIS </a:t>
            </a:r>
          </a:p>
          <a:p>
            <a:pPr marL="457200" lvl="1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pl-PL" sz="1000" dirty="0"/>
              <a:t>Ikona </a:t>
            </a:r>
            <a:r>
              <a:rPr lang="en-US" sz="1000" dirty="0"/>
              <a:t>      </a:t>
            </a:r>
            <a:r>
              <a:rPr lang="en-US" sz="1000" dirty="0" err="1"/>
              <a:t>i</a:t>
            </a:r>
            <a:r>
              <a:rPr lang="pl-PL" sz="1000" dirty="0" err="1"/>
              <a:t>nformuje</a:t>
            </a:r>
            <a:r>
              <a:rPr lang="pl-PL" sz="1000" dirty="0"/>
              <a:t>, że zainstalowany jest system paliwowy </a:t>
            </a:r>
            <a:r>
              <a:rPr lang="en-US" sz="1000" dirty="0"/>
              <a:t>Delphi Technologies OE</a:t>
            </a:r>
            <a:r>
              <a:rPr lang="pl-PL" sz="1000" dirty="0"/>
              <a:t>.</a:t>
            </a:r>
            <a:endParaRPr lang="en-US" sz="1000" dirty="0"/>
          </a:p>
          <a:p>
            <a:pPr marL="457200" lvl="1" indent="0">
              <a:lnSpc>
                <a:spcPct val="100000"/>
              </a:lnSpc>
              <a:buClr>
                <a:schemeClr val="tx2"/>
              </a:buClr>
              <a:buNone/>
            </a:pPr>
            <a:r>
              <a:rPr lang="pl-PL" sz="1000" dirty="0"/>
              <a:t>Pokazana w „Wynikach wyszukiwania” i „Zastosowanie”</a:t>
            </a:r>
            <a:r>
              <a:rPr lang="en-US" sz="1000" dirty="0"/>
              <a:t>:</a:t>
            </a:r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 marL="457200" lvl="1" indent="0">
              <a:buClr>
                <a:schemeClr val="tx2"/>
              </a:buClr>
              <a:buNone/>
            </a:pPr>
            <a:endParaRPr lang="en-US" sz="12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400" dirty="0"/>
          </a:p>
          <a:p>
            <a:pPr marL="0" indent="0">
              <a:buClr>
                <a:schemeClr val="tx2"/>
              </a:buClr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 algn="just">
              <a:buNone/>
            </a:pPr>
            <a:endParaRPr lang="en-US" sz="440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17E1D4E-93D4-4AB4-9BAC-B9F19DCC1A96}"/>
              </a:ext>
            </a:extLst>
          </p:cNvPr>
          <p:cNvSpPr txBox="1">
            <a:spLocks/>
          </p:cNvSpPr>
          <p:nvPr/>
        </p:nvSpPr>
        <p:spPr>
          <a:xfrm>
            <a:off x="339725" y="1549010"/>
            <a:ext cx="6934200" cy="444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cap="all" dirty="0">
                <a:solidFill>
                  <a:srgbClr val="0000FF"/>
                </a:solidFill>
              </a:rPr>
              <a:t>N</a:t>
            </a:r>
            <a:r>
              <a:rPr lang="pl-PL" sz="1400" b="1" cap="all" dirty="0">
                <a:solidFill>
                  <a:srgbClr val="0000FF"/>
                </a:solidFill>
              </a:rPr>
              <a:t>owości w Direct </a:t>
            </a:r>
            <a:r>
              <a:rPr lang="pl-PL" sz="1400" b="1" cap="all" dirty="0" err="1">
                <a:solidFill>
                  <a:srgbClr val="0000FF"/>
                </a:solidFill>
              </a:rPr>
              <a:t>Evolution</a:t>
            </a:r>
            <a:r>
              <a:rPr lang="en-US" sz="1400" b="1" cap="all" dirty="0">
                <a:solidFill>
                  <a:srgbClr val="0000FF"/>
                </a:solidFill>
              </a:rPr>
              <a:t> 2020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9772A2E-1C4F-49F8-A792-D8DC07B74C91}"/>
              </a:ext>
            </a:extLst>
          </p:cNvPr>
          <p:cNvGrpSpPr/>
          <p:nvPr/>
        </p:nvGrpSpPr>
        <p:grpSpPr>
          <a:xfrm>
            <a:off x="770890" y="3004820"/>
            <a:ext cx="6543674" cy="3132831"/>
            <a:chOff x="730250" y="3136900"/>
            <a:chExt cx="6543674" cy="313283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C8AAAFF-7903-4EE7-B7F7-B79E6B737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250" y="3136900"/>
              <a:ext cx="4837135" cy="313283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FE599C4-0ABB-49FD-A0DB-D46435802FE5}"/>
                </a:ext>
              </a:extLst>
            </p:cNvPr>
            <p:cNvSpPr txBox="1"/>
            <p:nvPr/>
          </p:nvSpPr>
          <p:spPr>
            <a:xfrm>
              <a:off x="5988049" y="5041900"/>
              <a:ext cx="1285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/>
                <a:t>Modele z systemem paliwowym </a:t>
              </a:r>
              <a:r>
                <a:rPr lang="en-US" sz="1000" dirty="0"/>
                <a:t>Delphi Technologies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02680409-1FAC-4362-A90D-5134CCD50083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5302251" y="5194301"/>
              <a:ext cx="685798" cy="201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231BC4FB-60AB-4820-A5D1-0C2446361653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5378451" y="5346701"/>
              <a:ext cx="609598" cy="49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1374F53E-B906-4A4F-A0DD-616C76BA761A}"/>
                </a:ext>
              </a:extLst>
            </p:cNvPr>
            <p:cNvCxnSpPr/>
            <p:nvPr/>
          </p:nvCxnSpPr>
          <p:spPr>
            <a:xfrm flipH="1">
              <a:off x="5302250" y="5395843"/>
              <a:ext cx="685799" cy="35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DFA5DDA3-ABF2-46E0-A488-BB979762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50" y="2324100"/>
            <a:ext cx="144000" cy="16287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7382A3-4CAD-4FB7-9451-4CA7BB298EEF}"/>
              </a:ext>
            </a:extLst>
          </p:cNvPr>
          <p:cNvSpPr txBox="1"/>
          <p:nvPr/>
        </p:nvSpPr>
        <p:spPr>
          <a:xfrm>
            <a:off x="577850" y="6507559"/>
            <a:ext cx="618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FF"/>
                </a:solidFill>
              </a:rPr>
              <a:t>Fil</a:t>
            </a:r>
            <a:r>
              <a:rPr lang="pl-PL" sz="1200" b="1" dirty="0" err="1">
                <a:solidFill>
                  <a:srgbClr val="0000FF"/>
                </a:solidFill>
              </a:rPr>
              <a:t>trowanie</a:t>
            </a:r>
            <a:r>
              <a:rPr lang="pl-PL" sz="1200" b="1" dirty="0">
                <a:solidFill>
                  <a:srgbClr val="0000FF"/>
                </a:solidFill>
              </a:rPr>
              <a:t> po liniach produktowych</a:t>
            </a:r>
            <a:endParaRPr lang="en-US" sz="1000" dirty="0"/>
          </a:p>
          <a:p>
            <a:r>
              <a:rPr lang="en-US" sz="1000" dirty="0"/>
              <a:t>	</a:t>
            </a:r>
            <a:r>
              <a:rPr lang="pl-PL" sz="1000" dirty="0"/>
              <a:t>Platforma Direct </a:t>
            </a:r>
            <a:r>
              <a:rPr lang="pl-PL" sz="1000" dirty="0" err="1"/>
              <a:t>Evolution</a:t>
            </a:r>
            <a:r>
              <a:rPr lang="pl-PL" sz="1000" dirty="0"/>
              <a:t> obsługuje coraz więcej linii produktów zatem wyszukiwanie jest łatwiejsze, dzięki funkcjom filtrowania. Użytkownik, może skupić się tylko na interesującej go linii produktu.</a:t>
            </a:r>
            <a:endParaRPr lang="en-US" sz="1000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A6A5860-762F-48CD-A248-6A862957A95E}"/>
              </a:ext>
            </a:extLst>
          </p:cNvPr>
          <p:cNvGrpSpPr/>
          <p:nvPr/>
        </p:nvGrpSpPr>
        <p:grpSpPr>
          <a:xfrm>
            <a:off x="770256" y="7175500"/>
            <a:ext cx="6324601" cy="2754537"/>
            <a:chOff x="730249" y="7443563"/>
            <a:chExt cx="6324601" cy="275453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AE81E00-700F-4521-9728-2324FACC7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249" y="7443563"/>
              <a:ext cx="4535667" cy="275453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B9F35C3E-869B-4C15-AC55-CAD71B6613A7}"/>
                </a:ext>
              </a:extLst>
            </p:cNvPr>
            <p:cNvSpPr/>
            <p:nvPr/>
          </p:nvSpPr>
          <p:spPr>
            <a:xfrm>
              <a:off x="1797050" y="7773763"/>
              <a:ext cx="2133600" cy="227436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378E796-AD4D-4F3B-981E-9C3FDEAF67AC}"/>
                </a:ext>
              </a:extLst>
            </p:cNvPr>
            <p:cNvSpPr txBox="1"/>
            <p:nvPr/>
          </p:nvSpPr>
          <p:spPr>
            <a:xfrm>
              <a:off x="5478780" y="7533323"/>
              <a:ext cx="15760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 dirty="0"/>
                <a:t>Kliknij linię produktu aby wyświetlić tylko należące do niej części Delphi Technologies</a:t>
              </a:r>
              <a:endParaRPr lang="en-US" sz="1000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615E6353-21BA-4AEF-8F20-D58926B6F4AD}"/>
                </a:ext>
              </a:extLst>
            </p:cNvPr>
            <p:cNvCxnSpPr>
              <a:cxnSpLocks/>
              <a:stCxn id="19" idx="1"/>
              <a:endCxn id="18" idx="3"/>
            </p:cNvCxnSpPr>
            <p:nvPr/>
          </p:nvCxnSpPr>
          <p:spPr>
            <a:xfrm flipH="1">
              <a:off x="3930650" y="7887266"/>
              <a:ext cx="1548130" cy="2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49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77850" y="2070100"/>
            <a:ext cx="6477000" cy="20574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00FF"/>
                </a:solidFill>
              </a:rPr>
              <a:t>DS-Flash </a:t>
            </a:r>
            <a:r>
              <a:rPr lang="pl-PL" sz="1200" b="1" dirty="0">
                <a:solidFill>
                  <a:srgbClr val="0000FF"/>
                </a:solidFill>
              </a:rPr>
              <a:t>– dedykowana sekcja</a:t>
            </a:r>
            <a:endParaRPr lang="en-US" sz="1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l-PL" sz="1100" dirty="0"/>
              <a:t>Platforma Direct </a:t>
            </a:r>
            <a:r>
              <a:rPr lang="pl-PL" sz="1100" dirty="0" err="1"/>
              <a:t>Evolution</a:t>
            </a:r>
            <a:r>
              <a:rPr lang="pl-PL" sz="1100" dirty="0"/>
              <a:t>, aplikacja internetowa do informacji technicznych Delphi Technologies, obsługuje użytkowników narzędzia DS-Flash.</a:t>
            </a:r>
          </a:p>
          <a:p>
            <a:pPr marL="0" indent="0">
              <a:buNone/>
            </a:pPr>
            <a:r>
              <a:rPr lang="pl-PL" sz="1100" dirty="0"/>
              <a:t>Cała zawartość  (przewodniki szybkiego startu, procedury, strony internetowe OEM…) jest scentralizowana w specjalnej sekcji Direct </a:t>
            </a:r>
            <a:r>
              <a:rPr lang="pl-PL" sz="1100" dirty="0" err="1"/>
              <a:t>Evolution</a:t>
            </a:r>
            <a:r>
              <a:rPr lang="pl-PL" sz="1100" dirty="0"/>
              <a:t>.</a:t>
            </a:r>
          </a:p>
          <a:p>
            <a:pPr marL="0" indent="0">
              <a:buNone/>
            </a:pPr>
            <a:r>
              <a:rPr lang="pl-PL" sz="1100" dirty="0"/>
              <a:t>Użytkownicy wstępnie skonfigurowanego komputera DS-Flash otrzymują specjalny kod aktywacyjny, który odblokowuje dostęp do tej zawartości.</a:t>
            </a:r>
          </a:p>
          <a:p>
            <a:pPr marL="0" indent="0">
              <a:buNone/>
            </a:pPr>
            <a:r>
              <a:rPr lang="pl-PL" sz="1100" dirty="0"/>
              <a:t>Jest on regularnie aktualizowany, oferując użytkownikom DS-Flash PC najnowsze informacje techniczne związane z programowaniem, gdy jest ono dostępne.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pPr marL="0" indent="0" algn="just">
              <a:buNone/>
            </a:pPr>
            <a:endParaRPr lang="en-US" sz="44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DA1ADEC5-3705-4F40-9702-4CD4F7822E10}"/>
              </a:ext>
            </a:extLst>
          </p:cNvPr>
          <p:cNvSpPr txBox="1">
            <a:spLocks/>
          </p:cNvSpPr>
          <p:nvPr/>
        </p:nvSpPr>
        <p:spPr>
          <a:xfrm>
            <a:off x="339725" y="1549010"/>
            <a:ext cx="6934200" cy="444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cap="all" dirty="0">
                <a:solidFill>
                  <a:srgbClr val="0000FF"/>
                </a:solidFill>
              </a:rPr>
              <a:t>N</a:t>
            </a:r>
            <a:r>
              <a:rPr lang="pl-PL" sz="1400" b="1" cap="all" dirty="0">
                <a:solidFill>
                  <a:srgbClr val="0000FF"/>
                </a:solidFill>
              </a:rPr>
              <a:t>owości w Direct </a:t>
            </a:r>
            <a:r>
              <a:rPr lang="pl-PL" sz="1400" b="1" cap="all" dirty="0" err="1">
                <a:solidFill>
                  <a:srgbClr val="0000FF"/>
                </a:solidFill>
              </a:rPr>
              <a:t>Evolution</a:t>
            </a:r>
            <a:r>
              <a:rPr lang="en-US" sz="1400" b="1" cap="all" dirty="0">
                <a:solidFill>
                  <a:srgbClr val="0000FF"/>
                </a:solidFill>
              </a:rPr>
              <a:t>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C68588-1E03-474B-ABC5-7BD14652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5" y="4203700"/>
            <a:ext cx="6064250" cy="15108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A26B9-C105-4B27-8E2F-BEE5987D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6210583"/>
            <a:ext cx="4660900" cy="214135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7AD04AE-4197-4975-9B33-914B74E59204}"/>
              </a:ext>
            </a:extLst>
          </p:cNvPr>
          <p:cNvSpPr/>
          <p:nvPr/>
        </p:nvSpPr>
        <p:spPr>
          <a:xfrm>
            <a:off x="2101850" y="4699000"/>
            <a:ext cx="1676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75D1411-6D7E-47B7-A4C3-6ADBB985BB5C}"/>
              </a:ext>
            </a:extLst>
          </p:cNvPr>
          <p:cNvCxnSpPr>
            <a:stCxn id="7" idx="4"/>
            <a:endCxn id="6" idx="0"/>
          </p:cNvCxnSpPr>
          <p:nvPr/>
        </p:nvCxnSpPr>
        <p:spPr>
          <a:xfrm>
            <a:off x="2940050" y="5384800"/>
            <a:ext cx="1644650" cy="82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9D4B5-50E3-480E-8E1E-5F591263AB44}"/>
              </a:ext>
            </a:extLst>
          </p:cNvPr>
          <p:cNvSpPr txBox="1"/>
          <p:nvPr/>
        </p:nvSpPr>
        <p:spPr>
          <a:xfrm>
            <a:off x="1309688" y="8699500"/>
            <a:ext cx="4937125" cy="1031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Ważna informacja</a:t>
            </a:r>
            <a:r>
              <a:rPr lang="en-US" sz="14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pl-PL" sz="1200" dirty="0"/>
              <a:t>Kod zabezpieczając dostarczany wraz z zestawem </a:t>
            </a:r>
            <a:r>
              <a:rPr lang="en-US" sz="1200" dirty="0"/>
              <a:t>DS-Flash full kit SV60012 </a:t>
            </a:r>
            <a:r>
              <a:rPr lang="pl-PL" sz="1200" b="1" dirty="0"/>
              <a:t>NIE JEST </a:t>
            </a:r>
            <a:r>
              <a:rPr lang="pl-PL" sz="1200" dirty="0"/>
              <a:t>kodem aktywacyjnym </a:t>
            </a:r>
            <a:r>
              <a:rPr lang="en-US" sz="1200" dirty="0"/>
              <a:t>Direct Evolution.</a:t>
            </a:r>
          </a:p>
          <a:p>
            <a:pPr algn="ctr"/>
            <a:br>
              <a:rPr lang="en-US" sz="1200" dirty="0"/>
            </a:br>
            <a:r>
              <a:rPr lang="pl-PL" sz="1100" i="1" dirty="0"/>
              <a:t>Więcej informacji w dokumencie </a:t>
            </a:r>
            <a:r>
              <a:rPr lang="en-US" sz="1100" i="1" dirty="0"/>
              <a:t> DDGX244A.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313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8950" y="2085583"/>
            <a:ext cx="6477000" cy="1390167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pl-PL" sz="1000" dirty="0"/>
              <a:t>Wiele istniejących funkcji zostało zaktualizowanych w celu poprawy komfortu użytkownika</a:t>
            </a:r>
            <a:r>
              <a:rPr lang="en-US" sz="1000" dirty="0"/>
              <a:t>: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000" b="1" dirty="0">
                <a:solidFill>
                  <a:srgbClr val="0000FF"/>
                </a:solidFill>
              </a:rPr>
              <a:t>Ulepszenie bazy danych: </a:t>
            </a:r>
            <a:r>
              <a:rPr lang="pl-PL" sz="1000" dirty="0"/>
              <a:t>aby zapewnić szybsze wyszukiwanie części i aplikacji.</a:t>
            </a:r>
            <a:endParaRPr lang="en-US" sz="10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pl-PL" sz="1000" b="1" dirty="0">
                <a:solidFill>
                  <a:srgbClr val="0000FF"/>
                </a:solidFill>
              </a:rPr>
              <a:t>Dodatkowe informacje</a:t>
            </a:r>
            <a:r>
              <a:rPr lang="en-US" sz="1000" b="1" dirty="0">
                <a:solidFill>
                  <a:srgbClr val="0000FF"/>
                </a:solidFill>
              </a:rPr>
              <a:t> </a:t>
            </a:r>
            <a:r>
              <a:rPr lang="pl-PL" sz="1000" dirty="0"/>
              <a:t>wyświetlane dla części</a:t>
            </a:r>
            <a:r>
              <a:rPr lang="en-US" sz="1000" dirty="0"/>
              <a:t>:</a:t>
            </a:r>
            <a:endParaRPr lang="pl-PL" sz="1000" dirty="0"/>
          </a:p>
          <a:p>
            <a:pPr marL="0" indent="0">
              <a:buClr>
                <a:schemeClr val="tx2"/>
              </a:buClr>
              <a:buNone/>
            </a:pPr>
            <a:r>
              <a:rPr lang="pl-PL" sz="1000" dirty="0"/>
              <a:t>Ma to na celu dostarczenie jak największej ilości informacji o danym produkcie, np.: dla wtryskiwacza CR, podkładka uszczelniająca, wiązka naprawcza, zestawy naprawcze, widocznej w jednym oknie.</a:t>
            </a:r>
            <a:endParaRPr lang="en-US" sz="10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CD8F1B9E-7030-446F-A42E-EE76E5977AEB}"/>
              </a:ext>
            </a:extLst>
          </p:cNvPr>
          <p:cNvSpPr txBox="1">
            <a:spLocks/>
          </p:cNvSpPr>
          <p:nvPr/>
        </p:nvSpPr>
        <p:spPr>
          <a:xfrm>
            <a:off x="339725" y="1549010"/>
            <a:ext cx="6934200" cy="444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cap="all" dirty="0">
                <a:solidFill>
                  <a:srgbClr val="0000FF"/>
                </a:solidFill>
              </a:rPr>
              <a:t>Dodatkowe usprawnienia</a:t>
            </a:r>
            <a:endParaRPr lang="en-US" sz="1400" b="1" cap="all" dirty="0">
              <a:solidFill>
                <a:srgbClr val="0000FF"/>
              </a:solidFill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01A2726-A3F4-4E8D-8A4D-CDBBA6122955}"/>
              </a:ext>
            </a:extLst>
          </p:cNvPr>
          <p:cNvGrpSpPr/>
          <p:nvPr/>
        </p:nvGrpSpPr>
        <p:grpSpPr>
          <a:xfrm>
            <a:off x="806450" y="3525160"/>
            <a:ext cx="6400800" cy="2752725"/>
            <a:chOff x="806450" y="3670300"/>
            <a:chExt cx="6400800" cy="275272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B6D8798-8DCD-43FD-91B2-D7ACDF200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450" y="4063833"/>
              <a:ext cx="4566684" cy="235919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AA0A099-1C0E-4318-816F-7B25F1B3951D}"/>
                </a:ext>
              </a:extLst>
            </p:cNvPr>
            <p:cNvSpPr txBox="1"/>
            <p:nvPr/>
          </p:nvSpPr>
          <p:spPr>
            <a:xfrm>
              <a:off x="5832992" y="3670300"/>
              <a:ext cx="114565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Wybrana część</a:t>
              </a:r>
              <a:r>
                <a:rPr lang="en-US" sz="1050" dirty="0"/>
                <a:t>: 28231462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525AC5F-CEA8-41A3-ABDC-B6E8A1FBE542}"/>
                </a:ext>
              </a:extLst>
            </p:cNvPr>
            <p:cNvSpPr txBox="1"/>
            <p:nvPr/>
          </p:nvSpPr>
          <p:spPr>
            <a:xfrm>
              <a:off x="5832992" y="4474002"/>
              <a:ext cx="12218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Historia wersji</a:t>
              </a:r>
              <a:endParaRPr lang="en-US" sz="1050" dirty="0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C5CC7753-F39F-4A2D-BDB5-2C00B9BCE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6450" y="4457215"/>
              <a:ext cx="1135580" cy="224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E9245BB-C854-4F37-97D0-8510C0ED03F7}"/>
                </a:ext>
              </a:extLst>
            </p:cNvPr>
            <p:cNvSpPr txBox="1"/>
            <p:nvPr/>
          </p:nvSpPr>
          <p:spPr>
            <a:xfrm>
              <a:off x="5832992" y="4975225"/>
              <a:ext cx="13742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Dodatkowe informacje do serwisowania produktu</a:t>
              </a:r>
              <a:r>
                <a:rPr lang="en-US" sz="1050" dirty="0"/>
                <a:t>. 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3D56D3F0-643F-4B8F-8224-8EFA50ABA8AC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3168650" y="5344557"/>
              <a:ext cx="26643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 : en angle 24">
              <a:extLst>
                <a:ext uri="{FF2B5EF4-FFF2-40B4-BE49-F238E27FC236}">
                  <a16:creationId xmlns:a16="http://schemas.microsoft.com/office/drawing/2014/main" id="{4358FC4D-B76B-46FE-853E-4A845C62D20B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rot="10800000" flipV="1">
              <a:off x="3168650" y="3878048"/>
              <a:ext cx="2664342" cy="51745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30733EA-724A-46C0-BD57-8C8EE2B6F2D9}"/>
              </a:ext>
            </a:extLst>
          </p:cNvPr>
          <p:cNvGrpSpPr/>
          <p:nvPr/>
        </p:nvGrpSpPr>
        <p:grpSpPr>
          <a:xfrm>
            <a:off x="320771" y="7334698"/>
            <a:ext cx="6813980" cy="2698335"/>
            <a:chOff x="251421" y="7386841"/>
            <a:chExt cx="6950941" cy="2752571"/>
          </a:xfrm>
        </p:grpSpPr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65BDFB6D-2205-4BDC-98A6-9A81142C5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9050" y="7802339"/>
              <a:ext cx="5832000" cy="2337073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85028660-EAA3-411E-BCFC-E35723D457EF}"/>
                </a:ext>
              </a:extLst>
            </p:cNvPr>
            <p:cNvSpPr txBox="1"/>
            <p:nvPr/>
          </p:nvSpPr>
          <p:spPr>
            <a:xfrm>
              <a:off x="251421" y="7575111"/>
              <a:ext cx="930678" cy="58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50" dirty="0"/>
                <a:t>Dane kontaktowe użytkownika</a:t>
              </a:r>
              <a:endParaRPr lang="en-US" sz="1050" dirty="0"/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FBFEFAE8-F0EF-46CD-A976-A0FF28130DCF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>
              <a:off x="1182099" y="7869451"/>
              <a:ext cx="986354" cy="482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540B3EF-3C57-447D-8776-C47C2FEC0EF7}"/>
                </a:ext>
              </a:extLst>
            </p:cNvPr>
            <p:cNvSpPr txBox="1"/>
            <p:nvPr/>
          </p:nvSpPr>
          <p:spPr>
            <a:xfrm>
              <a:off x="2873375" y="7386841"/>
              <a:ext cx="1057276" cy="42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Dołączanie plików</a:t>
              </a:r>
              <a:endParaRPr lang="en-US" sz="1050" dirty="0"/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A6A125A9-24FA-4698-B062-21C628CBE743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2101851" y="7598766"/>
              <a:ext cx="771524" cy="1481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09CDED4-DACE-4B7E-B7C7-87122586BCC2}"/>
                </a:ext>
              </a:extLst>
            </p:cNvPr>
            <p:cNvSpPr txBox="1"/>
            <p:nvPr/>
          </p:nvSpPr>
          <p:spPr>
            <a:xfrm>
              <a:off x="4540250" y="7386841"/>
              <a:ext cx="2662112" cy="25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dirty="0"/>
                <a:t>Okno wyszukiwania</a:t>
              </a:r>
              <a:endParaRPr lang="en-US" sz="1050" dirty="0"/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8A0FF0A6-9D0F-4F29-B7D8-0C6EFA996C9A}"/>
                </a:ext>
              </a:extLst>
            </p:cNvPr>
            <p:cNvCxnSpPr>
              <a:cxnSpLocks/>
              <a:stCxn id="47" idx="1"/>
            </p:cNvCxnSpPr>
            <p:nvPr/>
          </p:nvCxnSpPr>
          <p:spPr>
            <a:xfrm flipH="1">
              <a:off x="4311650" y="7516351"/>
              <a:ext cx="228600" cy="421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D802C61-A6C8-4DB4-843D-F6A69C24B2AC}"/>
                </a:ext>
              </a:extLst>
            </p:cNvPr>
            <p:cNvSpPr txBox="1"/>
            <p:nvPr/>
          </p:nvSpPr>
          <p:spPr>
            <a:xfrm>
              <a:off x="270756" y="8473831"/>
              <a:ext cx="942496" cy="25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050" dirty="0"/>
                <a:t>Wiadomość</a:t>
              </a:r>
              <a:endParaRPr lang="en-US" sz="1050" dirty="0"/>
            </a:p>
          </p:txBody>
        </p:sp>
        <p:cxnSp>
          <p:nvCxnSpPr>
            <p:cNvPr id="59" name="Connecteur droit avec flèche 58">
              <a:extLst>
                <a:ext uri="{FF2B5EF4-FFF2-40B4-BE49-F238E27FC236}">
                  <a16:creationId xmlns:a16="http://schemas.microsoft.com/office/drawing/2014/main" id="{EA1197ED-EFF5-4FF6-8002-8F7F6AF0112D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>
              <a:off x="1213252" y="8603341"/>
              <a:ext cx="955201" cy="1723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EF939C58-A1FB-418F-9221-785AAD4A7D4C}"/>
              </a:ext>
            </a:extLst>
          </p:cNvPr>
          <p:cNvSpPr txBox="1">
            <a:spLocks/>
          </p:cNvSpPr>
          <p:nvPr/>
        </p:nvSpPr>
        <p:spPr>
          <a:xfrm>
            <a:off x="651606" y="6626860"/>
            <a:ext cx="6477000" cy="67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000" b="1" dirty="0">
                <a:solidFill>
                  <a:srgbClr val="0000FF"/>
                </a:solidFill>
              </a:rPr>
              <a:t>“Contact us” </a:t>
            </a:r>
            <a:endParaRPr lang="pl-PL" sz="1000" b="1" dirty="0">
              <a:solidFill>
                <a:srgbClr val="0000FF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pl-PL" sz="1000" dirty="0"/>
              <a:t>W celu poprawy jakości i szybkości analizy problemów, użytkownik może teraz dołączyć plik, kontaktując się z pomocą techniczną za pośrednictwem funkcji: „Skontaktuj się z nami”.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9223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4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16885" y="1612900"/>
            <a:ext cx="6984776" cy="8763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solidFill>
                  <a:srgbClr val="0000FF"/>
                </a:solidFill>
                <a:latin typeface="+mj-lt"/>
              </a:rPr>
              <a:t>Numery katalogowe i ceny</a:t>
            </a:r>
            <a:br>
              <a:rPr lang="en-GB" sz="1600" dirty="0">
                <a:solidFill>
                  <a:srgbClr val="0000FF"/>
                </a:solidFill>
                <a:latin typeface="+mj-lt"/>
              </a:rPr>
            </a:br>
            <a:br>
              <a:rPr lang="en-GB" sz="1600" dirty="0">
                <a:solidFill>
                  <a:srgbClr val="0000FF"/>
                </a:solidFill>
                <a:latin typeface="+mj-lt"/>
              </a:rPr>
            </a:br>
            <a:r>
              <a:rPr lang="pl-PL" sz="1000" dirty="0">
                <a:latin typeface="+mj-lt"/>
              </a:rPr>
              <a:t>Opłata za Direct </a:t>
            </a:r>
            <a:r>
              <a:rPr lang="pl-PL" sz="1000" dirty="0" err="1">
                <a:latin typeface="+mj-lt"/>
              </a:rPr>
              <a:t>Evolution</a:t>
            </a:r>
            <a:r>
              <a:rPr lang="pl-PL" sz="1000" dirty="0">
                <a:latin typeface="+mj-lt"/>
              </a:rPr>
              <a:t> jest naliczana na podstawie rocznej licencji w okresie 1 kwietnia – 31 marca</a:t>
            </a:r>
            <a:endParaRPr lang="en-GB" sz="900" dirty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r>
              <a:rPr lang="en-GB" sz="1100" dirty="0">
                <a:latin typeface="+mj-lt"/>
              </a:rPr>
              <a:t>The software is charged depending on the month of order, according the structure below:</a:t>
            </a: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br>
              <a:rPr lang="en-GB" sz="1000" dirty="0">
                <a:latin typeface="+mj-lt"/>
              </a:rPr>
            </a:br>
            <a:r>
              <a:rPr lang="pl-PL" sz="1000" dirty="0">
                <a:latin typeface="+mj-lt"/>
              </a:rPr>
              <a:t>Użytkownicy, którzy wymagają wielu licencji Direct </a:t>
            </a:r>
            <a:r>
              <a:rPr lang="pl-PL" sz="1000" dirty="0" err="1">
                <a:latin typeface="+mj-lt"/>
              </a:rPr>
              <a:t>Evolution</a:t>
            </a:r>
            <a:r>
              <a:rPr lang="pl-PL" sz="1000" dirty="0">
                <a:latin typeface="+mj-lt"/>
              </a:rPr>
              <a:t>, mogą zgłosić się do dystrybutora i skorzystać z obniżki ceny. </a:t>
            </a:r>
            <a:endParaRPr lang="en-GB" sz="1000" dirty="0">
              <a:latin typeface="+mj-lt"/>
            </a:endParaRPr>
          </a:p>
          <a:p>
            <a:pPr marL="0" indent="0">
              <a:buNone/>
            </a:pPr>
            <a:r>
              <a:rPr lang="pl-PL" sz="1200" b="1" u="sng" dirty="0">
                <a:solidFill>
                  <a:srgbClr val="0000FF"/>
                </a:solidFill>
                <a:latin typeface="+mj-lt"/>
              </a:rPr>
              <a:t>Ważne </a:t>
            </a:r>
            <a:r>
              <a:rPr lang="en-GB" sz="1100" b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pl-PL" sz="1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pl-PL" sz="1000" dirty="0">
                <a:latin typeface="+mj-lt"/>
              </a:rPr>
              <a:t>Licencji</a:t>
            </a:r>
            <a:r>
              <a:rPr lang="en-GB" sz="1000" dirty="0">
                <a:latin typeface="+mj-lt"/>
              </a:rPr>
              <a:t> Direct Evolution </a:t>
            </a:r>
            <a:r>
              <a:rPr lang="pl-PL" sz="1000" dirty="0">
                <a:latin typeface="+mj-lt"/>
              </a:rPr>
              <a:t>nie można przekazywać i jej nieautoryzowana dystrybucja jest zabroniona</a:t>
            </a:r>
            <a:r>
              <a:rPr lang="en-GB" sz="1000" dirty="0">
                <a:latin typeface="+mj-lt"/>
              </a:rPr>
              <a:t>. </a:t>
            </a:r>
            <a:r>
              <a:rPr lang="pl-PL" sz="1000" dirty="0">
                <a:latin typeface="+mj-lt"/>
              </a:rPr>
              <a:t>Zachowaj kod licencji ponieważ w razie przyszłych zapytań możesz zostać poproszony o dostarczenie oryginalnego kodu. </a:t>
            </a:r>
            <a:endParaRPr lang="en-GB" sz="1000" dirty="0">
              <a:latin typeface="+mj-lt"/>
            </a:endParaRPr>
          </a:p>
          <a:p>
            <a:pPr marL="0" indent="0">
              <a:buNone/>
            </a:pPr>
            <a:r>
              <a:rPr lang="en-GB" sz="1000" dirty="0">
                <a:latin typeface="+mj-lt"/>
              </a:rPr>
              <a:t>Delphi Technologies </a:t>
            </a:r>
            <a:r>
              <a:rPr lang="pl-PL" sz="1000" dirty="0">
                <a:latin typeface="+mj-lt"/>
              </a:rPr>
              <a:t>nie ponosi żadnej odpowiedzialności prawnej za jakiekolwiek nieścisłości w oprogramowaniu.</a:t>
            </a:r>
            <a:endParaRPr lang="en-GB" sz="1000" dirty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1000" dirty="0">
              <a:latin typeface="+mj-lt"/>
            </a:endParaRPr>
          </a:p>
          <a:p>
            <a:pPr marL="0" indent="0">
              <a:buNone/>
            </a:pPr>
            <a:r>
              <a:rPr lang="pl-PL" sz="1200" b="1" dirty="0">
                <a:solidFill>
                  <a:srgbClr val="0000FF"/>
                </a:solidFill>
                <a:latin typeface="+mj-lt"/>
              </a:rPr>
              <a:t>Jak aktywować Direct </a:t>
            </a:r>
            <a:r>
              <a:rPr lang="pl-PL" sz="1200" b="1" dirty="0" err="1">
                <a:solidFill>
                  <a:srgbClr val="0000FF"/>
                </a:solidFill>
                <a:latin typeface="+mj-lt"/>
              </a:rPr>
              <a:t>Evolution</a:t>
            </a:r>
            <a:r>
              <a:rPr lang="pl-PL" sz="1200" b="1" dirty="0">
                <a:solidFill>
                  <a:srgbClr val="0000FF"/>
                </a:solidFill>
                <a:latin typeface="+mj-lt"/>
              </a:rPr>
              <a:t> przy pomocy kodu aktywacyjnego</a:t>
            </a:r>
            <a:r>
              <a:rPr lang="en-GB" sz="1200" b="1" dirty="0">
                <a:solidFill>
                  <a:srgbClr val="0000FF"/>
                </a:solidFill>
                <a:latin typeface="+mj-lt"/>
              </a:rPr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000" dirty="0">
                <a:latin typeface="+mj-lt"/>
              </a:rPr>
              <a:t>Wejdź na stronę </a:t>
            </a:r>
            <a:r>
              <a:rPr lang="en-GB" sz="1000" dirty="0">
                <a:latin typeface="+mj-lt"/>
              </a:rPr>
              <a:t>Direct Evolution  </a:t>
            </a:r>
            <a:r>
              <a:rPr lang="en-GB" sz="1000" dirty="0">
                <a:latin typeface="+mj-lt"/>
                <a:hlinkClick r:id="rId2"/>
              </a:rPr>
              <a:t>http://www.delphidirectevolution.com/ </a:t>
            </a:r>
            <a:r>
              <a:rPr lang="pl-PL" sz="1000" dirty="0">
                <a:latin typeface="+mj-lt"/>
              </a:rPr>
              <a:t> i podążaj z instrukcją</a:t>
            </a:r>
            <a:r>
              <a:rPr lang="en-GB" sz="1000" dirty="0">
                <a:latin typeface="+mj-lt"/>
              </a:rPr>
              <a:t>, </a:t>
            </a:r>
            <a:r>
              <a:rPr lang="pl-PL" sz="1000" dirty="0">
                <a:latin typeface="+mj-lt"/>
              </a:rPr>
              <a:t>wpisując Kod Aktywacyjny kiedy pojawi się okno aktywacji.</a:t>
            </a:r>
            <a:br>
              <a:rPr lang="en-GB" sz="1000" dirty="0">
                <a:latin typeface="+mj-lt"/>
              </a:rPr>
            </a:br>
            <a:r>
              <a:rPr lang="en-GB" sz="1100" b="1" dirty="0">
                <a:solidFill>
                  <a:srgbClr val="0000FF"/>
                </a:solidFill>
                <a:latin typeface="+mj-lt"/>
              </a:rPr>
              <a:t>N</a:t>
            </a:r>
            <a:r>
              <a:rPr lang="pl-PL" sz="1100" b="1" dirty="0">
                <a:solidFill>
                  <a:srgbClr val="0000FF"/>
                </a:solidFill>
                <a:latin typeface="+mj-lt"/>
              </a:rPr>
              <a:t>owi użytkownicy</a:t>
            </a:r>
            <a:r>
              <a:rPr lang="en-GB" sz="1100" b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pl-PL" sz="1000" dirty="0">
                <a:latin typeface="+mj-lt"/>
              </a:rPr>
              <a:t>Na stronie </a:t>
            </a:r>
            <a:r>
              <a:rPr lang="en-GB" sz="1000" dirty="0">
                <a:latin typeface="+mj-lt"/>
              </a:rPr>
              <a:t>Direct Evolution</a:t>
            </a:r>
            <a:r>
              <a:rPr lang="pl-PL" sz="1000" dirty="0">
                <a:latin typeface="+mj-lt"/>
              </a:rPr>
              <a:t>, utwórz nowe konto</a:t>
            </a:r>
            <a:br>
              <a:rPr lang="en-GB" sz="1000" dirty="0">
                <a:latin typeface="+mj-lt"/>
              </a:rPr>
            </a:br>
            <a:endParaRPr lang="en-GB" sz="1000" dirty="0">
              <a:latin typeface="+mj-lt"/>
            </a:endParaRPr>
          </a:p>
          <a:p>
            <a:pPr marL="0" indent="0">
              <a:buNone/>
            </a:pPr>
            <a:endParaRPr lang="en-GB" sz="10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endParaRPr lang="en-GB" sz="10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1200" b="1" dirty="0">
                <a:solidFill>
                  <a:srgbClr val="0000FF"/>
                </a:solidFill>
                <a:latin typeface="+mj-lt"/>
              </a:rPr>
              <a:t>Aktualizacja</a:t>
            </a:r>
            <a:r>
              <a:rPr lang="en-GB" sz="1000" b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pl-PL" sz="1000" dirty="0">
                <a:latin typeface="+mj-lt"/>
              </a:rPr>
              <a:t>W celu aktualizacji licencji</a:t>
            </a:r>
            <a:r>
              <a:rPr lang="en-GB" sz="1000" dirty="0">
                <a:latin typeface="+mj-lt"/>
              </a:rPr>
              <a:t>, </a:t>
            </a:r>
            <a:r>
              <a:rPr lang="pl-PL" sz="1000" dirty="0">
                <a:latin typeface="+mj-lt"/>
              </a:rPr>
              <a:t>zaloguj się na konto i podążaj za instrukcją.</a:t>
            </a:r>
            <a:endParaRPr lang="en-GB" sz="1000" dirty="0"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pl-PL" sz="1200" b="1" dirty="0">
                <a:solidFill>
                  <a:srgbClr val="0000FF"/>
                </a:solidFill>
                <a:latin typeface="+mj-lt"/>
              </a:rPr>
              <a:t>Uwaga</a:t>
            </a:r>
            <a:r>
              <a:rPr lang="en-GB" sz="1000" b="1" dirty="0">
                <a:solidFill>
                  <a:srgbClr val="0000FF"/>
                </a:solidFill>
                <a:latin typeface="+mj-lt"/>
              </a:rPr>
              <a:t>: </a:t>
            </a:r>
            <a:r>
              <a:rPr lang="pl-PL" sz="1000" dirty="0">
                <a:latin typeface="+mj-lt"/>
              </a:rPr>
              <a:t>Jeśli posiadasz już konto i stworzysz nowe to utracisz swoje dane osobiste ( historię wyszukiwania, zakładki)</a:t>
            </a:r>
            <a:r>
              <a:rPr lang="en-GB" sz="1000" dirty="0">
                <a:latin typeface="+mj-lt"/>
              </a:rPr>
              <a:t> 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200" b="1" dirty="0">
                <a:solidFill>
                  <a:srgbClr val="0000FF"/>
                </a:solidFill>
                <a:latin typeface="+mj-lt"/>
              </a:rPr>
              <a:t>Wymagania systemowe</a:t>
            </a:r>
            <a:r>
              <a:rPr lang="en-GB" sz="1200" b="1" dirty="0">
                <a:solidFill>
                  <a:srgbClr val="0000FF"/>
                </a:solidFill>
                <a:latin typeface="+mj-lt"/>
              </a:rPr>
              <a:t> :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l-PL" sz="1000" dirty="0">
                <a:latin typeface="+mj-lt"/>
              </a:rPr>
              <a:t>Dostęp do Internetu</a:t>
            </a:r>
            <a:endParaRPr lang="en-GB" sz="1000" dirty="0">
              <a:latin typeface="+mj-lt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GB" sz="1000" dirty="0">
                <a:latin typeface="+mj-lt"/>
              </a:rPr>
              <a:t>Adobe Acrobat Reader 6 </a:t>
            </a:r>
            <a:r>
              <a:rPr lang="pl-PL" sz="1000" dirty="0">
                <a:latin typeface="+mj-lt"/>
              </a:rPr>
              <a:t>lub nowszy</a:t>
            </a:r>
            <a:endParaRPr lang="en-GB" sz="1000" dirty="0">
              <a:latin typeface="+mj-lt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l-PL" sz="1000" dirty="0">
                <a:latin typeface="+mj-lt"/>
              </a:rPr>
              <a:t>Przeglądarka Internetowa</a:t>
            </a:r>
            <a:r>
              <a:rPr lang="en-GB" sz="1000" dirty="0">
                <a:latin typeface="+mj-lt"/>
              </a:rPr>
              <a:t>: Microsoft Internet Explorer 11 / Mozilla Firefox from version 46 / Google Chrome / Microsoft Edge / Safari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239102"/>
              </p:ext>
            </p:extLst>
          </p:nvPr>
        </p:nvGraphicFramePr>
        <p:xfrm>
          <a:off x="416885" y="2222500"/>
          <a:ext cx="5945527" cy="1506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Licencja</a:t>
                      </a:r>
                      <a:r>
                        <a:rPr lang="pl-PL" sz="9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Numer</a:t>
                      </a:r>
                      <a:r>
                        <a:rPr lang="pl-PL" sz="9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katalogowy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RRP (€uro)</a:t>
                      </a:r>
                      <a:endParaRPr lang="en-GB" sz="1000" b="1" dirty="0">
                        <a:solidFill>
                          <a:schemeClr val="bg1"/>
                        </a:solidFill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DTQX106A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Direct Evolution Full Website Activation Code x 1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€ 650.00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DTQX104A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Direct Evolution </a:t>
                      </a:r>
                      <a:r>
                        <a:rPr lang="en-GB" sz="900" dirty="0" err="1">
                          <a:effectLst/>
                        </a:rPr>
                        <a:t>Lite</a:t>
                      </a:r>
                      <a:r>
                        <a:rPr lang="en-GB" sz="900" dirty="0">
                          <a:effectLst/>
                        </a:rPr>
                        <a:t> Website Activation Code x 1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>
                    <a:solidFill>
                      <a:srgbClr val="CBC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€ 102.00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DDSX533</a:t>
                      </a:r>
                      <a:endParaRPr lang="en-GB" sz="1000" b="1" i="0" u="none" strike="noStrike" noProof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Direct Evolution DSC Website Activation Code x 1*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Univers 45 Light" panose="020B0403020202020204" pitchFamily="34" charset="0"/>
                          <a:ea typeface="MS Mincho"/>
                          <a:cs typeface="Tahoma"/>
                        </a:rPr>
                        <a:t>€ 320.00 </a:t>
                      </a:r>
                      <a:endParaRPr lang="en-GB" sz="1000" dirty="0">
                        <a:effectLst/>
                        <a:latin typeface="Univers 45 Light" panose="020B0403020202020204" pitchFamily="34" charset="0"/>
                        <a:ea typeface="MS Mincho"/>
                        <a:cs typeface="Tahom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03278"/>
              </p:ext>
            </p:extLst>
          </p:nvPr>
        </p:nvGraphicFramePr>
        <p:xfrm>
          <a:off x="420282" y="3660140"/>
          <a:ext cx="6783791" cy="76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92">
                  <a:extLst>
                    <a:ext uri="{9D8B030D-6E8A-4147-A177-3AD203B41FA5}">
                      <a16:colId xmlns:a16="http://schemas.microsoft.com/office/drawing/2014/main" val="3992017371"/>
                    </a:ext>
                  </a:extLst>
                </a:gridCol>
                <a:gridCol w="523506">
                  <a:extLst>
                    <a:ext uri="{9D8B030D-6E8A-4147-A177-3AD203B41FA5}">
                      <a16:colId xmlns:a16="http://schemas.microsoft.com/office/drawing/2014/main" val="3555693071"/>
                    </a:ext>
                  </a:extLst>
                </a:gridCol>
                <a:gridCol w="523506">
                  <a:extLst>
                    <a:ext uri="{9D8B030D-6E8A-4147-A177-3AD203B41FA5}">
                      <a16:colId xmlns:a16="http://schemas.microsoft.com/office/drawing/2014/main" val="2660763323"/>
                    </a:ext>
                  </a:extLst>
                </a:gridCol>
                <a:gridCol w="523506">
                  <a:extLst>
                    <a:ext uri="{9D8B030D-6E8A-4147-A177-3AD203B41FA5}">
                      <a16:colId xmlns:a16="http://schemas.microsoft.com/office/drawing/2014/main" val="200369543"/>
                    </a:ext>
                  </a:extLst>
                </a:gridCol>
                <a:gridCol w="523506">
                  <a:extLst>
                    <a:ext uri="{9D8B030D-6E8A-4147-A177-3AD203B41FA5}">
                      <a16:colId xmlns:a16="http://schemas.microsoft.com/office/drawing/2014/main" val="2640545392"/>
                    </a:ext>
                  </a:extLst>
                </a:gridCol>
                <a:gridCol w="673079">
                  <a:extLst>
                    <a:ext uri="{9D8B030D-6E8A-4147-A177-3AD203B41FA5}">
                      <a16:colId xmlns:a16="http://schemas.microsoft.com/office/drawing/2014/main" val="3279153038"/>
                    </a:ext>
                  </a:extLst>
                </a:gridCol>
                <a:gridCol w="598293">
                  <a:extLst>
                    <a:ext uri="{9D8B030D-6E8A-4147-A177-3AD203B41FA5}">
                      <a16:colId xmlns:a16="http://schemas.microsoft.com/office/drawing/2014/main" val="3202429756"/>
                    </a:ext>
                  </a:extLst>
                </a:gridCol>
                <a:gridCol w="747866">
                  <a:extLst>
                    <a:ext uri="{9D8B030D-6E8A-4147-A177-3AD203B41FA5}">
                      <a16:colId xmlns:a16="http://schemas.microsoft.com/office/drawing/2014/main" val="4152494553"/>
                    </a:ext>
                  </a:extLst>
                </a:gridCol>
                <a:gridCol w="673079">
                  <a:extLst>
                    <a:ext uri="{9D8B030D-6E8A-4147-A177-3AD203B41FA5}">
                      <a16:colId xmlns:a16="http://schemas.microsoft.com/office/drawing/2014/main" val="460901917"/>
                    </a:ext>
                  </a:extLst>
                </a:gridCol>
                <a:gridCol w="523506">
                  <a:extLst>
                    <a:ext uri="{9D8B030D-6E8A-4147-A177-3AD203B41FA5}">
                      <a16:colId xmlns:a16="http://schemas.microsoft.com/office/drawing/2014/main" val="4089097208"/>
                    </a:ext>
                  </a:extLst>
                </a:gridCol>
                <a:gridCol w="598293">
                  <a:extLst>
                    <a:ext uri="{9D8B030D-6E8A-4147-A177-3AD203B41FA5}">
                      <a16:colId xmlns:a16="http://schemas.microsoft.com/office/drawing/2014/main" val="2700824495"/>
                    </a:ext>
                  </a:extLst>
                </a:gridCol>
                <a:gridCol w="421859">
                  <a:extLst>
                    <a:ext uri="{9D8B030D-6E8A-4147-A177-3AD203B41FA5}">
                      <a16:colId xmlns:a16="http://schemas.microsoft.com/office/drawing/2014/main" val="1974116979"/>
                    </a:ext>
                  </a:extLst>
                </a:gridCol>
              </a:tblGrid>
              <a:tr h="28800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2020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02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April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May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June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July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August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September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October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November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December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January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February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/>
                        <a:t>March</a:t>
                      </a:r>
                    </a:p>
                  </a:txBody>
                  <a:tcPr marL="0" marR="0" anchor="ctr">
                    <a:solidFill>
                      <a:srgbClr val="E7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65816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noProof="0" dirty="0">
                          <a:solidFill>
                            <a:schemeClr val="bg1"/>
                          </a:solidFill>
                        </a:rPr>
                        <a:t>100% of annual price</a:t>
                      </a:r>
                    </a:p>
                  </a:txBody>
                  <a:tcPr marL="0" marR="0" anchor="ctr">
                    <a:solidFill>
                      <a:srgbClr val="979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noProof="0" dirty="0">
                          <a:solidFill>
                            <a:schemeClr val="bg1"/>
                          </a:solidFill>
                        </a:rPr>
                        <a:t>50% of annual price</a:t>
                      </a:r>
                    </a:p>
                  </a:txBody>
                  <a:tcPr anchor="ctr">
                    <a:solidFill>
                      <a:srgbClr val="979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50" b="1" noProof="0" dirty="0">
                          <a:solidFill>
                            <a:schemeClr val="bg1"/>
                          </a:solidFill>
                        </a:rPr>
                        <a:t>25% of annual price</a:t>
                      </a:r>
                    </a:p>
                  </a:txBody>
                  <a:tcPr anchor="ctr">
                    <a:solidFill>
                      <a:srgbClr val="979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244580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0" y="6598454"/>
            <a:ext cx="2124075" cy="8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DM1413</a:t>
            </a:r>
          </a:p>
          <a:p>
            <a:r>
              <a:rPr lang="en-GB" dirty="0"/>
              <a:t>Feb-19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78803" y="2527300"/>
            <a:ext cx="6970477" cy="1600200"/>
          </a:xfrm>
        </p:spPr>
        <p:txBody>
          <a:bodyPr/>
          <a:lstStyle/>
          <a:p>
            <a:pPr marL="0" indent="0" algn="ctr">
              <a:buNone/>
            </a:pPr>
            <a:r>
              <a:rPr lang="pl-PL" sz="1400" dirty="0"/>
              <a:t>Pomocna dłoń od </a:t>
            </a:r>
            <a:r>
              <a:rPr lang="en-GB" sz="1400" dirty="0"/>
              <a:t> Delphi Technologies VTI (Vehicle Technical Information) </a:t>
            </a:r>
          </a:p>
          <a:p>
            <a:pPr marL="0" indent="0" algn="ctr">
              <a:buNone/>
            </a:pPr>
            <a:r>
              <a:rPr lang="en-GB" sz="1400" dirty="0"/>
              <a:t>T</a:t>
            </a:r>
            <a:r>
              <a:rPr lang="pl-PL" sz="1400" dirty="0" err="1"/>
              <a:t>rzy</a:t>
            </a:r>
            <a:r>
              <a:rPr lang="pl-PL" sz="1400" dirty="0"/>
              <a:t> poziomy informacji technicznej</a:t>
            </a:r>
            <a:r>
              <a:rPr lang="en-GB" sz="1400" dirty="0"/>
              <a:t> (*)</a:t>
            </a:r>
          </a:p>
          <a:p>
            <a:pPr marL="0" indent="0" algn="ctr">
              <a:buNone/>
            </a:pPr>
            <a:r>
              <a:rPr lang="en-GB" sz="1400" i="1" dirty="0"/>
              <a:t>(*): </a:t>
            </a:r>
            <a:r>
              <a:rPr lang="pl-PL" sz="1400" i="1" dirty="0"/>
              <a:t>Wymaga utworzenia konta w </a:t>
            </a:r>
            <a:r>
              <a:rPr lang="en-GB" sz="1400" i="1" dirty="0"/>
              <a:t>Direct Evolution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0488" y="3174300"/>
            <a:ext cx="7315524" cy="2987596"/>
            <a:chOff x="358602" y="1350934"/>
            <a:chExt cx="7315524" cy="29875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02" y="1623140"/>
              <a:ext cx="7315524" cy="2715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772530">
              <a:off x="1945164" y="1840178"/>
              <a:ext cx="1151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Standard</a:t>
              </a:r>
            </a:p>
            <a:p>
              <a:pPr algn="ctr"/>
              <a:r>
                <a:rPr lang="pl-PL" sz="1000" dirty="0">
                  <a:solidFill>
                    <a:schemeClr val="bg1"/>
                  </a:solidFill>
                </a:rPr>
                <a:t>dla</a:t>
              </a:r>
              <a:r>
                <a:rPr lang="en-GB" sz="1000" dirty="0">
                  <a:solidFill>
                    <a:schemeClr val="bg1"/>
                  </a:solidFill>
                </a:rPr>
                <a:t> DS CAR </a:t>
              </a:r>
              <a:r>
                <a:rPr lang="pl-PL" sz="1000" dirty="0">
                  <a:solidFill>
                    <a:schemeClr val="bg1"/>
                  </a:solidFill>
                </a:rPr>
                <a:t>Max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917" y="1789634"/>
              <a:ext cx="1810111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lab 700" pitchFamily="50" charset="0"/>
                </a:rPr>
                <a:t>Basic Pack:</a:t>
              </a:r>
            </a:p>
            <a:p>
              <a:endParaRPr lang="en-GB" sz="1100" dirty="0">
                <a:solidFill>
                  <a:schemeClr val="bg1"/>
                </a:solidFill>
                <a:latin typeface="Museo Slab 700" pitchFamily="50" charset="0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GB" sz="1100" dirty="0">
                  <a:solidFill>
                    <a:schemeClr val="bg1"/>
                  </a:solidFill>
                </a:rPr>
                <a:t>Ident</a:t>
              </a:r>
              <a:r>
                <a:rPr lang="pl-PL" sz="1100" dirty="0" err="1">
                  <a:solidFill>
                    <a:schemeClr val="bg1"/>
                  </a:solidFill>
                </a:rPr>
                <a:t>yfikacja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Obsługa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Podręczniki naprawcze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Dane regulacyjne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Oleje i płyny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Wezwania serwisowe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2772530">
              <a:off x="4424334" y="1853804"/>
              <a:ext cx="109671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400" b="1" dirty="0">
                  <a:solidFill>
                    <a:schemeClr val="bg1"/>
                  </a:solidFill>
                </a:rPr>
                <a:t>Wyłącznie </a:t>
              </a:r>
              <a:endParaRPr lang="en-GB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l-PL" sz="700" dirty="0">
                  <a:solidFill>
                    <a:schemeClr val="bg1"/>
                  </a:solidFill>
                </a:rPr>
                <a:t>Z wersją DE DSC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772530">
              <a:off x="6560550" y="1770869"/>
              <a:ext cx="130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>
                  <a:solidFill>
                    <a:schemeClr val="bg1"/>
                  </a:solidFill>
                </a:rPr>
                <a:t>Opcja aktualizacji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62551" y="1731925"/>
              <a:ext cx="2599186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lab 700" pitchFamily="50" charset="0"/>
                </a:rPr>
                <a:t>Technical Pack</a:t>
              </a:r>
            </a:p>
            <a:p>
              <a:endParaRPr lang="en-GB" sz="500" dirty="0">
                <a:solidFill>
                  <a:schemeClr val="bg1"/>
                </a:solidFill>
                <a:latin typeface="Museo Slab 700" pitchFamily="50" charset="0"/>
              </a:endParaRPr>
            </a:p>
            <a:p>
              <a:pPr marL="180975"/>
              <a:r>
                <a:rPr lang="en-GB" sz="1400" dirty="0">
                  <a:solidFill>
                    <a:schemeClr val="bg1"/>
                  </a:solidFill>
                  <a:latin typeface="Museo Slab 700" pitchFamily="50" charset="0"/>
                </a:rPr>
                <a:t>Basic Pack </a:t>
              </a:r>
            </a:p>
            <a:p>
              <a:pPr marL="180975"/>
              <a:r>
                <a:rPr lang="en-GB" sz="1400" dirty="0">
                  <a:solidFill>
                    <a:schemeClr val="bg1"/>
                  </a:solidFill>
                  <a:latin typeface="Museo Slab 700" pitchFamily="50" charset="0"/>
                </a:rPr>
                <a:t>plus Smart Pack:</a:t>
              </a:r>
            </a:p>
            <a:p>
              <a:endParaRPr lang="en-GB" sz="200" dirty="0">
                <a:solidFill>
                  <a:schemeClr val="bg1"/>
                </a:solidFill>
                <a:latin typeface="Museo Slab 700" pitchFamily="50" charset="0"/>
              </a:endParaRPr>
            </a:p>
            <a:p>
              <a:pPr marL="360363" indent="-179388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Bezpieczniki, przekaźniki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360363" indent="-179388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Rysunki techniczne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360363" indent="-179388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GB" sz="1100" dirty="0">
                  <a:solidFill>
                    <a:schemeClr val="bg1"/>
                  </a:solidFill>
                </a:rPr>
                <a:t>Smart Fix (Techni</a:t>
              </a:r>
              <a:r>
                <a:rPr lang="pl-PL" sz="1100" dirty="0" err="1">
                  <a:solidFill>
                    <a:schemeClr val="bg1"/>
                  </a:solidFill>
                </a:rPr>
                <a:t>czne</a:t>
              </a:r>
              <a:r>
                <a:rPr lang="pl-PL" sz="1100" dirty="0">
                  <a:solidFill>
                    <a:schemeClr val="bg1"/>
                  </a:solidFill>
                </a:rPr>
                <a:t> Biuletyny Serwisowe</a:t>
              </a:r>
              <a:r>
                <a:rPr lang="en-GB" sz="1100" dirty="0">
                  <a:solidFill>
                    <a:schemeClr val="bg1"/>
                  </a:solidFill>
                </a:rPr>
                <a:t>)</a:t>
              </a:r>
            </a:p>
            <a:p>
              <a:pPr marL="360363" indent="-179388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GB" sz="1100" dirty="0" err="1">
                  <a:solidFill>
                    <a:schemeClr val="bg1"/>
                  </a:solidFill>
                </a:rPr>
                <a:t>SmartCASE</a:t>
              </a:r>
              <a:r>
                <a:rPr lang="en-GB" sz="1100" dirty="0">
                  <a:solidFill>
                    <a:schemeClr val="bg1"/>
                  </a:solidFill>
                </a:rPr>
                <a:t> (</a:t>
              </a:r>
              <a:r>
                <a:rPr lang="pl-PL" sz="1100" dirty="0">
                  <a:solidFill>
                    <a:schemeClr val="bg1"/>
                  </a:solidFill>
                </a:rPr>
                <a:t>rozwiązania </a:t>
              </a:r>
              <a:r>
                <a:rPr lang="pl-PL" sz="1100" dirty="0" err="1">
                  <a:solidFill>
                    <a:schemeClr val="bg1"/>
                  </a:solidFill>
                </a:rPr>
                <a:t>probl</a:t>
              </a:r>
              <a:r>
                <a:rPr lang="pl-PL" sz="1100" dirty="0">
                  <a:solidFill>
                    <a:schemeClr val="bg1"/>
                  </a:solidFill>
                </a:rPr>
                <a:t>.</a:t>
              </a:r>
              <a:r>
                <a:rPr lang="en-GB" sz="11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7700" y="1765570"/>
              <a:ext cx="2105328" cy="2146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Museo Slab 700" pitchFamily="50" charset="0"/>
                </a:rPr>
                <a:t>Ultimate Pack</a:t>
              </a:r>
            </a:p>
            <a:p>
              <a:endParaRPr lang="en-GB" sz="400" dirty="0">
                <a:solidFill>
                  <a:schemeClr val="bg1"/>
                </a:solidFill>
                <a:latin typeface="Museo Slab 700" pitchFamily="50" charset="0"/>
              </a:endParaRPr>
            </a:p>
            <a:p>
              <a:endParaRPr lang="en-GB" sz="300" dirty="0">
                <a:solidFill>
                  <a:schemeClr val="bg1"/>
                </a:solidFill>
                <a:latin typeface="Museo Slab 700" pitchFamily="50" charset="0"/>
              </a:endParaRPr>
            </a:p>
            <a:p>
              <a:pPr marL="180975"/>
              <a:r>
                <a:rPr lang="en-GB" sz="1400" dirty="0">
                  <a:solidFill>
                    <a:schemeClr val="bg1"/>
                  </a:solidFill>
                  <a:latin typeface="Museo Slab 700" pitchFamily="50" charset="0"/>
                </a:rPr>
                <a:t>Technical Pack</a:t>
              </a:r>
            </a:p>
            <a:p>
              <a:pPr marL="180975"/>
              <a:r>
                <a:rPr lang="en-GB" sz="1400" dirty="0">
                  <a:solidFill>
                    <a:schemeClr val="bg1"/>
                  </a:solidFill>
                  <a:latin typeface="Museo Slab 700" pitchFamily="50" charset="0"/>
                </a:rPr>
                <a:t>plus:</a:t>
              </a:r>
            </a:p>
            <a:p>
              <a:pPr marL="265113" lvl="1" indent="-180975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GB" sz="1100" dirty="0">
                  <a:solidFill>
                    <a:schemeClr val="bg1"/>
                  </a:solidFill>
                </a:rPr>
                <a:t>VESA (</a:t>
              </a:r>
              <a:r>
                <a:rPr lang="pl-PL" sz="1100" dirty="0">
                  <a:solidFill>
                    <a:schemeClr val="bg1"/>
                  </a:solidFill>
                </a:rPr>
                <a:t>przewodnik diagnostyki elektroniki</a:t>
              </a:r>
              <a:r>
                <a:rPr lang="en-GB" sz="1100" dirty="0">
                  <a:solidFill>
                    <a:schemeClr val="bg1"/>
                  </a:solidFill>
                </a:rPr>
                <a:t>)</a:t>
              </a:r>
            </a:p>
            <a:p>
              <a:pPr marL="265113" lvl="1" indent="-180975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Czasy napraw</a:t>
              </a:r>
              <a:endParaRPr lang="en-GB" sz="1100" dirty="0">
                <a:solidFill>
                  <a:schemeClr val="bg1"/>
                </a:solidFill>
              </a:endParaRPr>
            </a:p>
            <a:p>
              <a:pPr marL="265113" lvl="1" indent="-180975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pl-PL" sz="1100" dirty="0">
                  <a:solidFill>
                    <a:schemeClr val="bg1"/>
                  </a:solidFill>
                </a:rPr>
                <a:t>Schematy systemów komfortu</a:t>
              </a:r>
              <a:endParaRPr lang="en-GB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8" descr="https://assetcenter.delphi.com/Website/Download.aspx?DownloadToken=00026a79-5b90-4878-a09a-d346058e0f5f&amp;Purpose=AssetMana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0" y="6184900"/>
            <a:ext cx="2520280" cy="378042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3758550" y="9495759"/>
            <a:ext cx="242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</a:rPr>
              <a:t>Unlock the potential where you see this icon 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7" y="6324485"/>
            <a:ext cx="4037478" cy="293085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6FF9F9-7728-4894-9FA1-B81C85883B7F}"/>
              </a:ext>
            </a:extLst>
          </p:cNvPr>
          <p:cNvSpPr txBox="1">
            <a:spLocks/>
          </p:cNvSpPr>
          <p:nvPr/>
        </p:nvSpPr>
        <p:spPr>
          <a:xfrm>
            <a:off x="349250" y="2058068"/>
            <a:ext cx="6705600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00FF"/>
                </a:solidFill>
              </a:rPr>
              <a:t>Vehicle Technical Information (VTI)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780" y="9509750"/>
            <a:ext cx="495238" cy="495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80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327660" y="1496060"/>
            <a:ext cx="6984776" cy="998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rgbClr val="0000FF"/>
                </a:solidFill>
                <a:latin typeface="+mj-lt"/>
              </a:rPr>
              <a:t>Potrzebujesz więcej informacji dla swojego biznesu</a:t>
            </a:r>
            <a:r>
              <a:rPr lang="en-GB" sz="1400" b="1" dirty="0">
                <a:solidFill>
                  <a:srgbClr val="0000FF"/>
                </a:solidFill>
                <a:latin typeface="+mj-lt"/>
              </a:rPr>
              <a:t>?</a:t>
            </a:r>
          </a:p>
          <a:p>
            <a:pPr marL="0" indent="0">
              <a:buNone/>
            </a:pPr>
            <a:endParaRPr lang="en-GB" sz="1600" dirty="0">
              <a:solidFill>
                <a:srgbClr val="0000FF"/>
              </a:solidFill>
              <a:latin typeface="+mj-lt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GB" sz="1000" dirty="0">
                <a:latin typeface="+mj-lt"/>
              </a:rPr>
              <a:t>Direct Evolution</a:t>
            </a:r>
            <a:r>
              <a:rPr lang="pl-PL" sz="1000" dirty="0">
                <a:latin typeface="+mj-lt"/>
              </a:rPr>
              <a:t> służy jako platforma z informacjami technicznymi </a:t>
            </a:r>
            <a:r>
              <a:rPr lang="en-GB" sz="1000" dirty="0">
                <a:latin typeface="+mj-lt"/>
              </a:rPr>
              <a:t>Delphi Technologies</a:t>
            </a:r>
          </a:p>
          <a:p>
            <a:pPr marL="0" indent="0">
              <a:buNone/>
            </a:pPr>
            <a:r>
              <a:rPr lang="pl-PL" sz="1000" dirty="0">
                <a:latin typeface="+mj-lt"/>
              </a:rPr>
              <a:t>Korzystając z różnych pakietów, masz dostęp do</a:t>
            </a:r>
            <a:r>
              <a:rPr lang="en-GB" sz="1000" dirty="0">
                <a:latin typeface="+mj-lt"/>
              </a:rPr>
              <a:t>:</a:t>
            </a: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Danych technicznych wielu pojazdów.</a:t>
            </a:r>
            <a:endParaRPr lang="en-GB" sz="1000" dirty="0">
              <a:latin typeface="+mj-lt"/>
            </a:endParaRP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Biuletyny techniczne</a:t>
            </a:r>
            <a:endParaRPr lang="en-GB" sz="1000" dirty="0">
              <a:latin typeface="+mj-lt"/>
            </a:endParaRP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Przewodnik po diagnostyce pojazdów</a:t>
            </a:r>
            <a:endParaRPr lang="en-GB" sz="1000" dirty="0">
              <a:latin typeface="+mj-lt"/>
            </a:endParaRP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Schematy elektryczne</a:t>
            </a:r>
            <a:endParaRPr lang="en-GB" sz="1000" dirty="0">
              <a:latin typeface="+mj-lt"/>
            </a:endParaRP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Podręczników naprawczych</a:t>
            </a:r>
            <a:endParaRPr lang="en-GB" sz="1000" dirty="0">
              <a:latin typeface="+mj-lt"/>
            </a:endParaRP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Danych obsługowych</a:t>
            </a:r>
          </a:p>
          <a:p>
            <a:pPr>
              <a:buFontTx/>
              <a:buChar char="-"/>
            </a:pPr>
            <a:r>
              <a:rPr lang="pl-PL" sz="1000" dirty="0">
                <a:latin typeface="+mj-lt"/>
              </a:rPr>
              <a:t>Informacje w języku polskim</a:t>
            </a:r>
          </a:p>
          <a:p>
            <a:pPr>
              <a:buFontTx/>
              <a:buChar char="-"/>
            </a:pPr>
            <a:endParaRPr lang="en-GB" sz="1000" dirty="0">
              <a:latin typeface="+mj-lt"/>
            </a:endParaRPr>
          </a:p>
          <a:p>
            <a:pPr marL="0" indent="0">
              <a:buNone/>
            </a:pPr>
            <a:r>
              <a:rPr lang="en-GB" sz="1000" dirty="0">
                <a:latin typeface="+mj-lt"/>
              </a:rPr>
              <a:t>	</a:t>
            </a:r>
          </a:p>
          <a:p>
            <a:pPr marL="449263" indent="0">
              <a:buNone/>
            </a:pPr>
            <a:r>
              <a:rPr lang="en-GB" sz="1000" dirty="0">
                <a:latin typeface="+mj-lt"/>
              </a:rPr>
              <a:t>….</a:t>
            </a:r>
            <a:r>
              <a:rPr lang="pl-PL" sz="1000" dirty="0">
                <a:latin typeface="+mj-lt"/>
              </a:rPr>
              <a:t>i wiele innych</a:t>
            </a:r>
            <a:endParaRPr lang="en-GB" sz="1000" dirty="0">
              <a:latin typeface="+mj-lt"/>
            </a:endParaRPr>
          </a:p>
          <a:p>
            <a:pPr marL="0" indent="0">
              <a:buNone/>
            </a:pPr>
            <a:endParaRPr lang="en-GB" sz="1000" dirty="0">
              <a:latin typeface="+mj-lt"/>
            </a:endParaRPr>
          </a:p>
          <a:p>
            <a:pPr marL="0" indent="0">
              <a:buNone/>
            </a:pPr>
            <a:endParaRPr lang="en-GB" sz="1000" dirty="0">
              <a:latin typeface="+mj-lt"/>
            </a:endParaRPr>
          </a:p>
          <a:p>
            <a:pPr marL="0" indent="0" algn="ctr">
              <a:buNone/>
            </a:pPr>
            <a:endParaRPr lang="en-GB" b="1" dirty="0">
              <a:latin typeface="+mj-lt"/>
            </a:endParaRPr>
          </a:p>
          <a:p>
            <a:pPr marL="0" indent="0" algn="ctr">
              <a:buNone/>
            </a:pPr>
            <a:endParaRPr lang="en-GB" b="1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  <a:p>
            <a:pPr marL="0" indent="0">
              <a:buNone/>
            </a:pPr>
            <a:endParaRPr lang="en-GB" sz="11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15" b="42065" l="4150" r="18418">
                        <a14:foregroundMark x1="8690" y1="27725" x2="14137" y2="36329"/>
                        <a14:foregroundMark x1="13878" y1="29063" x2="8431" y2="35755"/>
                        <a14:foregroundMark x1="7263" y1="31358" x2="15564" y2="31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0614" r="81152" b="56894"/>
          <a:stretch/>
        </p:blipFill>
        <p:spPr bwMode="auto">
          <a:xfrm>
            <a:off x="1589329" y="7577054"/>
            <a:ext cx="1113843" cy="111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1" b="75143" l="4021" r="18418">
                        <a14:foregroundMark x1="8171" y1="53346" x2="14008" y2="66922"/>
                        <a14:foregroundMark x1="14397" y1="54111" x2="8690" y2="65201"/>
                        <a14:foregroundMark x1="7393" y1="59273" x2="16861" y2="60229"/>
                        <a14:foregroundMark x1="11803" y1="53537" x2="11803" y2="53537"/>
                        <a14:foregroundMark x1="15175" y1="59273" x2="15175" y2="59273"/>
                        <a14:foregroundMark x1="13878" y1="53346" x2="9987" y2="52964"/>
                        <a14:foregroundMark x1="14137" y1="75143" x2="14137" y2="7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5" t="48367" r="81075" b="29140"/>
          <a:stretch/>
        </p:blipFill>
        <p:spPr bwMode="auto">
          <a:xfrm>
            <a:off x="4825750" y="7577054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3797474" y="7578510"/>
            <a:ext cx="0" cy="205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11250" y="8598237"/>
            <a:ext cx="207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VTI CAR </a:t>
            </a:r>
          </a:p>
          <a:p>
            <a:pPr algn="ctr"/>
            <a:r>
              <a:rPr lang="fr-FR" sz="1400" dirty="0"/>
              <a:t>ULTIMATE PACKAGE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P/N: </a:t>
            </a:r>
            <a:r>
              <a:rPr lang="fr-FR" b="1" dirty="0">
                <a:solidFill>
                  <a:srgbClr val="0000FF"/>
                </a:solidFill>
              </a:rPr>
              <a:t>SV60135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24150" y="8598237"/>
            <a:ext cx="2070000" cy="8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VTI HEAVY-DUTY ULTIMATE PACKAGE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P/N: </a:t>
            </a:r>
            <a:r>
              <a:rPr lang="fr-FR" b="1" dirty="0">
                <a:solidFill>
                  <a:srgbClr val="0000FF"/>
                </a:solidFill>
              </a:rPr>
              <a:t>SV10520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750" y="9745246"/>
            <a:ext cx="6667500" cy="30777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Contact your Delphi Technologies representative for more information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3556475"/>
            <a:ext cx="4540250" cy="253590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650" y="2495318"/>
            <a:ext cx="2863850" cy="154643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62F01D1-F2B6-4441-B856-D7F91C00F4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891" y="5248068"/>
            <a:ext cx="3241559" cy="154643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E21A59-82BE-4EB5-A899-5DD6F51D3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DM1442</a:t>
            </a:r>
          </a:p>
          <a:p>
            <a:r>
              <a:rPr lang="en-US" sz="1000" dirty="0"/>
              <a:t>March 2020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EC81B-E73B-48A8-A7A3-DA2CCA17D547}"/>
              </a:ext>
            </a:extLst>
          </p:cNvPr>
          <p:cNvSpPr txBox="1"/>
          <p:nvPr/>
        </p:nvSpPr>
        <p:spPr>
          <a:xfrm>
            <a:off x="1094522" y="7159569"/>
            <a:ext cx="540590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GB" sz="2400" b="1" dirty="0">
                <a:solidFill>
                  <a:srgbClr val="000000"/>
                </a:solidFill>
              </a:rPr>
              <a:t>Think </a:t>
            </a:r>
            <a:r>
              <a:rPr lang="en-GB" sz="2400" b="1" dirty="0">
                <a:solidFill>
                  <a:srgbClr val="0000FF"/>
                </a:solidFill>
              </a:rPr>
              <a:t>V</a:t>
            </a:r>
            <a:r>
              <a:rPr lang="en-GB" sz="2400" b="1" dirty="0">
                <a:solidFill>
                  <a:srgbClr val="000000"/>
                </a:solidFill>
              </a:rPr>
              <a:t>ehicle </a:t>
            </a:r>
            <a:r>
              <a:rPr lang="en-GB" sz="2400" b="1" dirty="0">
                <a:solidFill>
                  <a:srgbClr val="0000FF"/>
                </a:solidFill>
              </a:rPr>
              <a:t>T</a:t>
            </a:r>
            <a:r>
              <a:rPr lang="en-GB" sz="2400" b="1" dirty="0">
                <a:solidFill>
                  <a:srgbClr val="000000"/>
                </a:solidFill>
              </a:rPr>
              <a:t>echnical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dirty="0">
                <a:solidFill>
                  <a:srgbClr val="000000"/>
                </a:solidFill>
              </a:rPr>
              <a:t>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80476"/>
      </p:ext>
    </p:extLst>
  </p:cSld>
  <p:clrMapOvr>
    <a:masterClrMapping/>
  </p:clrMapOvr>
</p:sld>
</file>

<file path=ppt/theme/theme1.xml><?xml version="1.0" encoding="utf-8"?>
<a:theme xmlns:a="http://schemas.openxmlformats.org/drawingml/2006/main" name="Front_Page_Master">
  <a:themeElements>
    <a:clrScheme name="Delphi Technologies">
      <a:dk1>
        <a:srgbClr val="000000"/>
      </a:dk1>
      <a:lt1>
        <a:srgbClr val="FFFFFF"/>
      </a:lt1>
      <a:dk2>
        <a:srgbClr val="0000FF"/>
      </a:dk2>
      <a:lt2>
        <a:srgbClr val="E7E6E6"/>
      </a:lt2>
      <a:accent1>
        <a:srgbClr val="0000FF"/>
      </a:accent1>
      <a:accent2>
        <a:srgbClr val="03215E"/>
      </a:accent2>
      <a:accent3>
        <a:srgbClr val="00B1FF"/>
      </a:accent3>
      <a:accent4>
        <a:srgbClr val="27F86A"/>
      </a:accent4>
      <a:accent5>
        <a:srgbClr val="889CB0"/>
      </a:accent5>
      <a:accent6>
        <a:srgbClr val="DFE5EB"/>
      </a:accent6>
      <a:hlink>
        <a:srgbClr val="000000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tra Pages Master">
  <a:themeElements>
    <a:clrScheme name="Delphi Technologies">
      <a:dk1>
        <a:srgbClr val="000000"/>
      </a:dk1>
      <a:lt1>
        <a:srgbClr val="FFFFFF"/>
      </a:lt1>
      <a:dk2>
        <a:srgbClr val="0000FF"/>
      </a:dk2>
      <a:lt2>
        <a:srgbClr val="E7E6E6"/>
      </a:lt2>
      <a:accent1>
        <a:srgbClr val="0000FF"/>
      </a:accent1>
      <a:accent2>
        <a:srgbClr val="03215E"/>
      </a:accent2>
      <a:accent3>
        <a:srgbClr val="00B1FF"/>
      </a:accent3>
      <a:accent4>
        <a:srgbClr val="27F86A"/>
      </a:accent4>
      <a:accent5>
        <a:srgbClr val="889CB0"/>
      </a:accent5>
      <a:accent6>
        <a:srgbClr val="DFE5EB"/>
      </a:accent6>
      <a:hlink>
        <a:srgbClr val="000000"/>
      </a:hlink>
      <a:folHlink>
        <a:srgbClr val="000000"/>
      </a:folHlink>
    </a:clrScheme>
    <a:fontScheme name="Delphi Technologi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Office PowerPoint</Application>
  <PresentationFormat>Niestandardowy</PresentationFormat>
  <Paragraphs>352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20" baseType="lpstr">
      <vt:lpstr>MS Mincho</vt:lpstr>
      <vt:lpstr>Museo Slab 700</vt:lpstr>
      <vt:lpstr>Soleto</vt:lpstr>
      <vt:lpstr>Soleto Light</vt:lpstr>
      <vt:lpstr>Soleto-Thin</vt:lpstr>
      <vt:lpstr>Univers 45 Light</vt:lpstr>
      <vt:lpstr>Arial</vt:lpstr>
      <vt:lpstr>Calibri</vt:lpstr>
      <vt:lpstr>Tahoma</vt:lpstr>
      <vt:lpstr>Wingdings</vt:lpstr>
      <vt:lpstr>Front_Page_Master</vt:lpstr>
      <vt:lpstr>Extra Pages Master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Delphi Technologies A4 Template.indd</dc:title>
  <dc:creator>Frew, Ben</dc:creator>
  <cp:lastModifiedBy>Dziadkowiec, Grzegorz</cp:lastModifiedBy>
  <cp:revision>198</cp:revision>
  <cp:lastPrinted>2018-01-16T16:33:49Z</cp:lastPrinted>
  <dcterms:created xsi:type="dcterms:W3CDTF">2017-12-13T22:45:10Z</dcterms:created>
  <dcterms:modified xsi:type="dcterms:W3CDTF">2020-03-25T13:09:59Z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2017-12-12T00:00:00Z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2017-12-14T00:00:00Z</vt:filetime>
  </property>
</Properties>
</file>